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277" r:id="rId5"/>
    <p:sldId id="282" r:id="rId6"/>
    <p:sldId id="278" r:id="rId7"/>
    <p:sldId id="283" r:id="rId8"/>
    <p:sldId id="284" r:id="rId9"/>
    <p:sldId id="285" r:id="rId10"/>
    <p:sldId id="281" r:id="rId11"/>
    <p:sldId id="287" r:id="rId12"/>
    <p:sldId id="293" r:id="rId13"/>
    <p:sldId id="291" r:id="rId14"/>
    <p:sldId id="292" r:id="rId15"/>
    <p:sldId id="280" r:id="rId16"/>
    <p:sldId id="288" r:id="rId17"/>
    <p:sldId id="290" r:id="rId18"/>
  </p:sldIdLst>
  <p:sldSz cx="9144000" cy="6858000" type="screen4x3"/>
  <p:notesSz cx="6799263" cy="99298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FF75FF"/>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p:cViewPr varScale="1">
        <p:scale>
          <a:sx n="81" d="100"/>
          <a:sy n="81" d="100"/>
        </p:scale>
        <p:origin x="148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80981574-073E-44D2-999C-1447FCB3436A}" type="datetimeFigureOut">
              <a:rPr lang="en-GB" smtClean="0"/>
              <a:t>26/01/2026</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EA2FF766-81DA-4BCD-9BE2-A70EA45DFC3A}" type="slidenum">
              <a:rPr lang="en-GB" smtClean="0"/>
              <a:t>‹#›</a:t>
            </a:fld>
            <a:endParaRPr lang="en-GB"/>
          </a:p>
        </p:txBody>
      </p:sp>
    </p:spTree>
    <p:extLst>
      <p:ext uri="{BB962C8B-B14F-4D97-AF65-F5344CB8AC3E}">
        <p14:creationId xmlns:p14="http://schemas.microsoft.com/office/powerpoint/2010/main" val="2090593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alpha val="66000"/>
          </a:srgb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358168758" r:id="rId1"/>
  </p:sldLayoutIdLst>
  <p:hf sldNum="0" hdr="0" dt="0"/>
  <p:txStyles>
    <p:titleStyle>
      <a:lvl1pPr algn="ctr">
        <a:defRPr sz="4400" kern="1200">
          <a:solidFill>
            <a:schemeClr val="lt1"/>
          </a:solidFill>
        </a:defRPr>
      </a:lvl1pPr>
      <a:extLst/>
    </p:titleStyle>
    <p:bodyStyle>
      <a:lvl1pPr indent="-324900" algn="ctr">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omerset.gov.uk/children-families-and-education/the-local-offer/" TargetMode="External"/><Relationship Id="rId2" Type="http://schemas.openxmlformats.org/officeDocument/2006/relationships/hyperlink" Target="https://www.crowcombeandstogumberprimaryschools.co.uk/send-special-educational-needs-and-disabilities/"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fif"/></Relationships>
</file>

<file path=ppt/slides/_rels/slide3.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www.somerset.gov.uk/children-families-and-education/the-local-offer/education-and-learning-support/graduated-response/#Universal%20Suppor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fi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1.jfif"/><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fi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fif"/><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fif"/><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jfif"/><Relationship Id="rId2" Type="http://schemas.openxmlformats.org/officeDocument/2006/relationships/image" Target="../media/image1.jfif"/><Relationship Id="rId1" Type="http://schemas.openxmlformats.org/officeDocument/2006/relationships/slideLayout" Target="../slideLayouts/slideLayout1.xml"/><Relationship Id="rId4" Type="http://schemas.openxmlformats.org/officeDocument/2006/relationships/image" Target="../media/image23.jfif"/></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1.jfif"/></Relationships>
</file>

<file path=ppt/slides/_rels/slide13.xml.rels><?xml version="1.0" encoding="UTF-8" standalone="yes"?>
<Relationships xmlns="http://schemas.openxmlformats.org/package/2006/relationships"><Relationship Id="rId3" Type="http://schemas.openxmlformats.org/officeDocument/2006/relationships/image" Target="../media/image27.jfif"/><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1.jfif"/><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9.jfif"/><Relationship Id="rId7" Type="http://schemas.openxmlformats.org/officeDocument/2006/relationships/image" Target="../media/image33.png"/><Relationship Id="rId2" Type="http://schemas.openxmlformats.org/officeDocument/2006/relationships/image" Target="../media/image1.jfif"/><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f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D17C50-F540-4C39-97FD-AA48ADF5A2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446" y="2867452"/>
            <a:ext cx="2473108" cy="2620587"/>
          </a:xfrm>
          <a:prstGeom prst="rect">
            <a:avLst/>
          </a:prstGeom>
        </p:spPr>
      </p:pic>
      <p:sp>
        <p:nvSpPr>
          <p:cNvPr id="3" name="TextBox 2">
            <a:extLst>
              <a:ext uri="{FF2B5EF4-FFF2-40B4-BE49-F238E27FC236}">
                <a16:creationId xmlns:a16="http://schemas.microsoft.com/office/drawing/2014/main" id="{A160218F-2EB0-4905-84FE-BBB394BDFAC5}"/>
              </a:ext>
            </a:extLst>
          </p:cNvPr>
          <p:cNvSpPr txBox="1"/>
          <p:nvPr/>
        </p:nvSpPr>
        <p:spPr>
          <a:xfrm>
            <a:off x="611560" y="980728"/>
            <a:ext cx="8208912" cy="1569660"/>
          </a:xfrm>
          <a:prstGeom prst="rect">
            <a:avLst/>
          </a:prstGeom>
          <a:noFill/>
        </p:spPr>
        <p:txBody>
          <a:bodyPr wrap="square" rtlCol="0">
            <a:spAutoFit/>
          </a:bodyPr>
          <a:lstStyle/>
          <a:p>
            <a:pPr algn="ctr"/>
            <a:r>
              <a:rPr lang="en-GB" sz="4800" b="1" dirty="0">
                <a:solidFill>
                  <a:schemeClr val="bg1"/>
                </a:solidFill>
              </a:rPr>
              <a:t>SEND Information Report</a:t>
            </a:r>
          </a:p>
          <a:p>
            <a:pPr algn="ctr"/>
            <a:r>
              <a:rPr lang="en-GB" sz="4800" b="1" dirty="0">
                <a:solidFill>
                  <a:schemeClr val="bg1"/>
                </a:solidFill>
              </a:rPr>
              <a:t>2025-2026</a:t>
            </a:r>
          </a:p>
        </p:txBody>
      </p:sp>
    </p:spTree>
    <p:extLst>
      <p:ext uri="{BB962C8B-B14F-4D97-AF65-F5344CB8AC3E}">
        <p14:creationId xmlns:p14="http://schemas.microsoft.com/office/powerpoint/2010/main" val="3702556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2F78B39-7E5D-492F-B22A-991268E142C0}"/>
              </a:ext>
            </a:extLst>
          </p:cNvPr>
          <p:cNvSpPr/>
          <p:nvPr/>
        </p:nvSpPr>
        <p:spPr>
          <a:xfrm>
            <a:off x="3184605" y="3369309"/>
            <a:ext cx="2736304" cy="1512168"/>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bg1"/>
                </a:solidFill>
              </a:rPr>
              <a:t>SEND INFORMATION REPORT</a:t>
            </a:r>
          </a:p>
        </p:txBody>
      </p:sp>
      <p:sp>
        <p:nvSpPr>
          <p:cNvPr id="3" name="Rectangle: Rounded Corners 2">
            <a:extLst>
              <a:ext uri="{FF2B5EF4-FFF2-40B4-BE49-F238E27FC236}">
                <a16:creationId xmlns:a16="http://schemas.microsoft.com/office/drawing/2014/main" id="{7186FE01-FB92-4625-93FE-90CBDE16878D}"/>
              </a:ext>
            </a:extLst>
          </p:cNvPr>
          <p:cNvSpPr/>
          <p:nvPr/>
        </p:nvSpPr>
        <p:spPr>
          <a:xfrm>
            <a:off x="845200" y="494545"/>
            <a:ext cx="2736304" cy="1512168"/>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B563CCC8-3CF2-4D87-A805-062994C3565F}"/>
              </a:ext>
            </a:extLst>
          </p:cNvPr>
          <p:cNvSpPr/>
          <p:nvPr/>
        </p:nvSpPr>
        <p:spPr>
          <a:xfrm>
            <a:off x="5429448" y="530101"/>
            <a:ext cx="2736304" cy="1512168"/>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bg1"/>
                </a:solidFill>
              </a:rPr>
              <a:t>SEND POLICY</a:t>
            </a:r>
          </a:p>
        </p:txBody>
      </p:sp>
      <p:sp>
        <p:nvSpPr>
          <p:cNvPr id="7" name="Arrow: Down 6">
            <a:extLst>
              <a:ext uri="{FF2B5EF4-FFF2-40B4-BE49-F238E27FC236}">
                <a16:creationId xmlns:a16="http://schemas.microsoft.com/office/drawing/2014/main" id="{AD628CE5-F566-4EF8-9BFA-F7E760B6EC66}"/>
              </a:ext>
            </a:extLst>
          </p:cNvPr>
          <p:cNvSpPr/>
          <p:nvPr/>
        </p:nvSpPr>
        <p:spPr>
          <a:xfrm rot="19289674">
            <a:off x="3090176" y="2086549"/>
            <a:ext cx="351656" cy="1152128"/>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23CFCBD7-0758-4D10-9E04-1FA3DFB4847A}"/>
              </a:ext>
            </a:extLst>
          </p:cNvPr>
          <p:cNvSpPr/>
          <p:nvPr/>
        </p:nvSpPr>
        <p:spPr>
          <a:xfrm rot="2165947">
            <a:off x="5382271" y="2129725"/>
            <a:ext cx="351656" cy="1152128"/>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164B61E7-8E19-4ED6-89B0-0FE890AC6831}"/>
              </a:ext>
            </a:extLst>
          </p:cNvPr>
          <p:cNvSpPr txBox="1"/>
          <p:nvPr/>
        </p:nvSpPr>
        <p:spPr>
          <a:xfrm>
            <a:off x="1149136" y="982900"/>
            <a:ext cx="2035469" cy="461665"/>
          </a:xfrm>
          <a:prstGeom prst="rect">
            <a:avLst/>
          </a:prstGeom>
          <a:noFill/>
        </p:spPr>
        <p:txBody>
          <a:bodyPr wrap="square" rtlCol="0">
            <a:spAutoFit/>
          </a:bodyPr>
          <a:lstStyle/>
          <a:p>
            <a:pPr algn="ctr"/>
            <a:r>
              <a:rPr lang="en-GB" sz="2400" dirty="0">
                <a:solidFill>
                  <a:schemeClr val="bg1"/>
                </a:solidFill>
              </a:rPr>
              <a:t>Local Offer</a:t>
            </a:r>
          </a:p>
        </p:txBody>
      </p:sp>
      <p:sp>
        <p:nvSpPr>
          <p:cNvPr id="10" name="Rectangle 9">
            <a:extLst>
              <a:ext uri="{FF2B5EF4-FFF2-40B4-BE49-F238E27FC236}">
                <a16:creationId xmlns:a16="http://schemas.microsoft.com/office/drawing/2014/main" id="{82230772-F43D-4D76-9E36-58DF9FD93B27}"/>
              </a:ext>
            </a:extLst>
          </p:cNvPr>
          <p:cNvSpPr/>
          <p:nvPr/>
        </p:nvSpPr>
        <p:spPr>
          <a:xfrm>
            <a:off x="6797600" y="2174982"/>
            <a:ext cx="2088232" cy="1384995"/>
          </a:xfrm>
          <a:prstGeom prst="rect">
            <a:avLst/>
          </a:prstGeom>
        </p:spPr>
        <p:txBody>
          <a:bodyPr wrap="square">
            <a:spAutoFit/>
          </a:bodyPr>
          <a:lstStyle/>
          <a:p>
            <a:r>
              <a:rPr lang="en-GB" sz="1400" dirty="0">
                <a:solidFill>
                  <a:schemeClr val="bg1"/>
                </a:solidFill>
              </a:rPr>
              <a:t>The SEND Policy is a description of the vision and values underpinning our approach to SEND. It is published on the school’s website </a:t>
            </a:r>
            <a:r>
              <a:rPr lang="en-GB" sz="1400" dirty="0">
                <a:solidFill>
                  <a:schemeClr val="bg1"/>
                </a:solidFill>
                <a:hlinkClick r:id="rId2"/>
              </a:rPr>
              <a:t>here</a:t>
            </a:r>
            <a:r>
              <a:rPr lang="en-GB" sz="1400" dirty="0">
                <a:solidFill>
                  <a:schemeClr val="bg1"/>
                </a:solidFill>
              </a:rPr>
              <a:t>: </a:t>
            </a:r>
          </a:p>
        </p:txBody>
      </p:sp>
      <p:sp>
        <p:nvSpPr>
          <p:cNvPr id="11" name="Rectangle 10">
            <a:extLst>
              <a:ext uri="{FF2B5EF4-FFF2-40B4-BE49-F238E27FC236}">
                <a16:creationId xmlns:a16="http://schemas.microsoft.com/office/drawing/2014/main" id="{76B0765E-D8E6-4018-94B6-8891F5120B6B}"/>
              </a:ext>
            </a:extLst>
          </p:cNvPr>
          <p:cNvSpPr/>
          <p:nvPr/>
        </p:nvSpPr>
        <p:spPr>
          <a:xfrm>
            <a:off x="276382" y="2042269"/>
            <a:ext cx="2358008" cy="2246769"/>
          </a:xfrm>
          <a:prstGeom prst="rect">
            <a:avLst/>
          </a:prstGeom>
        </p:spPr>
        <p:txBody>
          <a:bodyPr wrap="square">
            <a:spAutoFit/>
          </a:bodyPr>
          <a:lstStyle/>
          <a:p>
            <a:r>
              <a:rPr lang="en-GB" sz="1400" dirty="0">
                <a:solidFill>
                  <a:schemeClr val="bg1"/>
                </a:solidFill>
              </a:rPr>
              <a:t>The Local Offer is a description of locally available provision across education, health and social care in Somerset. It sets out what provision can be expected from schools, the Local Authority and other specialist services. It is published online </a:t>
            </a:r>
            <a:r>
              <a:rPr lang="en-GB" sz="1400" dirty="0">
                <a:solidFill>
                  <a:schemeClr val="bg1"/>
                </a:solidFill>
                <a:hlinkClick r:id="rId3"/>
              </a:rPr>
              <a:t>here:</a:t>
            </a:r>
            <a:endParaRPr lang="en-GB" sz="1400" dirty="0">
              <a:solidFill>
                <a:schemeClr val="bg1"/>
              </a:solidFill>
            </a:endParaRPr>
          </a:p>
        </p:txBody>
      </p:sp>
      <p:sp>
        <p:nvSpPr>
          <p:cNvPr id="12" name="Rectangle 11">
            <a:extLst>
              <a:ext uri="{FF2B5EF4-FFF2-40B4-BE49-F238E27FC236}">
                <a16:creationId xmlns:a16="http://schemas.microsoft.com/office/drawing/2014/main" id="{A80A2709-606F-4B8D-BF08-88F85904AFF6}"/>
              </a:ext>
            </a:extLst>
          </p:cNvPr>
          <p:cNvSpPr/>
          <p:nvPr/>
        </p:nvSpPr>
        <p:spPr>
          <a:xfrm>
            <a:off x="2267744" y="5158348"/>
            <a:ext cx="5423626" cy="1169551"/>
          </a:xfrm>
          <a:prstGeom prst="rect">
            <a:avLst/>
          </a:prstGeom>
        </p:spPr>
        <p:txBody>
          <a:bodyPr wrap="square">
            <a:spAutoFit/>
          </a:bodyPr>
          <a:lstStyle/>
          <a:p>
            <a:r>
              <a:rPr lang="en-GB" sz="1400" dirty="0">
                <a:solidFill>
                  <a:schemeClr val="bg1"/>
                </a:solidFill>
              </a:rPr>
              <a:t>The SEND Information Report clearly communicates how the school implements our SEND Policy and provides information on the types of support available for children at </a:t>
            </a:r>
            <a:r>
              <a:rPr lang="en-GB" sz="1400" dirty="0" err="1">
                <a:solidFill>
                  <a:schemeClr val="bg1"/>
                </a:solidFill>
              </a:rPr>
              <a:t>Crowcombe</a:t>
            </a:r>
            <a:r>
              <a:rPr lang="en-GB" sz="1400" dirty="0">
                <a:solidFill>
                  <a:schemeClr val="bg1"/>
                </a:solidFill>
              </a:rPr>
              <a:t> &amp; Stogumber Primary Schools. It is designed to provide information on who can help and how this help can be accessed. </a:t>
            </a:r>
          </a:p>
        </p:txBody>
      </p:sp>
      <p:pic>
        <p:nvPicPr>
          <p:cNvPr id="13" name="Picture 12">
            <a:extLst>
              <a:ext uri="{FF2B5EF4-FFF2-40B4-BE49-F238E27FC236}">
                <a16:creationId xmlns:a16="http://schemas.microsoft.com/office/drawing/2014/main" id="{D7467B66-9730-4E05-8989-44294C4475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14" name="Picture 13">
            <a:extLst>
              <a:ext uri="{FF2B5EF4-FFF2-40B4-BE49-F238E27FC236}">
                <a16:creationId xmlns:a16="http://schemas.microsoft.com/office/drawing/2014/main" id="{5BAC92B4-50BA-4092-BD3E-3CA163F0D5FA}"/>
              </a:ext>
            </a:extLst>
          </p:cNvPr>
          <p:cNvPicPr>
            <a:picLocks noChangeAspect="1"/>
          </p:cNvPicPr>
          <p:nvPr/>
        </p:nvPicPr>
        <p:blipFill>
          <a:blip r:embed="rId5"/>
          <a:stretch>
            <a:fillRect/>
          </a:stretch>
        </p:blipFill>
        <p:spPr>
          <a:xfrm>
            <a:off x="258482" y="175136"/>
            <a:ext cx="1422949" cy="478688"/>
          </a:xfrm>
          <a:prstGeom prst="rect">
            <a:avLst/>
          </a:prstGeom>
        </p:spPr>
      </p:pic>
    </p:spTree>
    <p:extLst>
      <p:ext uri="{BB962C8B-B14F-4D97-AF65-F5344CB8AC3E}">
        <p14:creationId xmlns:p14="http://schemas.microsoft.com/office/powerpoint/2010/main" val="1654222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7E1935F-8245-41FC-9027-F1F4101B30A3}"/>
              </a:ext>
            </a:extLst>
          </p:cNvPr>
          <p:cNvSpPr/>
          <p:nvPr/>
        </p:nvSpPr>
        <p:spPr>
          <a:xfrm>
            <a:off x="287524" y="260648"/>
            <a:ext cx="8568952" cy="5022978"/>
          </a:xfrm>
          <a:prstGeom prst="rect">
            <a:avLst/>
          </a:prstGeom>
        </p:spPr>
        <p:txBody>
          <a:bodyPr wrap="square">
            <a:spAutoFit/>
          </a:bodyPr>
          <a:lstStyle/>
          <a:p>
            <a:pPr algn="ctr">
              <a:lnSpc>
                <a:spcPct val="107000"/>
              </a:lnSpc>
              <a:spcAft>
                <a:spcPts val="800"/>
              </a:spcAft>
            </a:pPr>
            <a:r>
              <a:rPr lang="en-GB"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Our School Vision for Inclusion </a:t>
            </a:r>
          </a:p>
          <a:p>
            <a:pPr algn="ctr">
              <a:lnSpc>
                <a:spcPct val="107000"/>
              </a:lnSpc>
              <a:spcAft>
                <a:spcPts val="80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What does Inclusion mean to us?</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At our schools, </a:t>
            </a: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inclusion</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means that every child is valued, supported, and given the opportunity to succeed. We are committed to creating an environment where </a:t>
            </a: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all children </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can learn, grow, and take part fully in school life.</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Our vision, </a:t>
            </a:r>
            <a:r>
              <a:rPr lang="en-GB" sz="1400" i="1" dirty="0">
                <a:solidFill>
                  <a:schemeClr val="bg1"/>
                </a:solidFill>
                <a:latin typeface="Calibri" panose="020F0502020204030204" pitchFamily="34" charset="0"/>
                <a:ea typeface="Times New Roman" panose="02020603050405020304" pitchFamily="18" charset="0"/>
                <a:cs typeface="Calibri" panose="020F0502020204030204" pitchFamily="34" charset="0"/>
              </a:rPr>
              <a:t>“Together let us love, encourage, achieve and flourish,”</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is at the heart of our inclusive ethos.</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Love</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 We show care, respect, and compassion for one another, celebrating each child’s individuality and worth.</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Encourage</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 We nurture confidence, resilience, and a belief that every child can make progress and reach their goals.</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Achieve</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 We remove barriers to learning and provide high-quality teaching and tailored support so that every pupil can achieve their best.</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Flourish</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 We create opportunities for all children to thrive academically, socially, and emotionally within a safe and nurturing community.</a:t>
            </a:r>
            <a:endParaRPr lang="en-GB"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Inclusion at our school means working </a:t>
            </a:r>
            <a:r>
              <a:rPr lang="en-GB" sz="1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together</a:t>
            </a:r>
            <a:r>
              <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rPr>
              <a:t> – with pupils, families, staff, and external professionals – to ensure that every child feels they belong and can flourish as part of our learning community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90B18895-32D5-4664-A934-57763AACEB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Tree>
    <p:extLst>
      <p:ext uri="{BB962C8B-B14F-4D97-AF65-F5344CB8AC3E}">
        <p14:creationId xmlns:p14="http://schemas.microsoft.com/office/powerpoint/2010/main" val="275537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60A7D9-45F0-4A15-AA17-DAA4EE9531D2}"/>
              </a:ext>
            </a:extLst>
          </p:cNvPr>
          <p:cNvSpPr/>
          <p:nvPr/>
        </p:nvSpPr>
        <p:spPr>
          <a:xfrm>
            <a:off x="251520" y="764704"/>
            <a:ext cx="8640960" cy="1209370"/>
          </a:xfrm>
          <a:prstGeom prst="rect">
            <a:avLst/>
          </a:prstGeom>
        </p:spPr>
        <p:txBody>
          <a:bodyPr wrap="square">
            <a:spAutoFit/>
          </a:bodyPr>
          <a:lstStyle/>
          <a:p>
            <a:pPr algn="ctr">
              <a:lnSpc>
                <a:spcPct val="107000"/>
              </a:lnSpc>
              <a:spcAft>
                <a:spcPts val="800"/>
              </a:spcAft>
            </a:pPr>
            <a:r>
              <a:rPr lang="en-GB"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Whole School Approach</a:t>
            </a:r>
          </a:p>
          <a:p>
            <a:pPr algn="ctr">
              <a:lnSpc>
                <a:spcPct val="107000"/>
              </a:lnSpc>
              <a:spcAft>
                <a:spcPts val="80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Universal Support</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400"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pic>
        <p:nvPicPr>
          <p:cNvPr id="3" name="Picture 2">
            <a:extLst>
              <a:ext uri="{FF2B5EF4-FFF2-40B4-BE49-F238E27FC236}">
                <a16:creationId xmlns:a16="http://schemas.microsoft.com/office/drawing/2014/main" id="{B343F795-9DC8-446B-946D-F3F11CF69C65}"/>
              </a:ext>
            </a:extLst>
          </p:cNvPr>
          <p:cNvPicPr>
            <a:picLocks noChangeAspect="1"/>
          </p:cNvPicPr>
          <p:nvPr/>
        </p:nvPicPr>
        <p:blipFill>
          <a:blip r:embed="rId2"/>
          <a:stretch>
            <a:fillRect/>
          </a:stretch>
        </p:blipFill>
        <p:spPr>
          <a:xfrm>
            <a:off x="261100" y="404664"/>
            <a:ext cx="1895420" cy="1296144"/>
          </a:xfrm>
          <a:prstGeom prst="rect">
            <a:avLst/>
          </a:prstGeom>
        </p:spPr>
      </p:pic>
      <p:pic>
        <p:nvPicPr>
          <p:cNvPr id="4" name="Picture 3">
            <a:extLst>
              <a:ext uri="{FF2B5EF4-FFF2-40B4-BE49-F238E27FC236}">
                <a16:creationId xmlns:a16="http://schemas.microsoft.com/office/drawing/2014/main" id="{C406DD3A-385D-4D93-8AFE-35A8E25021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
        <p:nvSpPr>
          <p:cNvPr id="5" name="Rectangle 4">
            <a:extLst>
              <a:ext uri="{FF2B5EF4-FFF2-40B4-BE49-F238E27FC236}">
                <a16:creationId xmlns:a16="http://schemas.microsoft.com/office/drawing/2014/main" id="{DF213826-3400-4AE7-903B-425BB4205DDC}"/>
              </a:ext>
            </a:extLst>
          </p:cNvPr>
          <p:cNvSpPr/>
          <p:nvPr/>
        </p:nvSpPr>
        <p:spPr>
          <a:xfrm>
            <a:off x="266091" y="1732766"/>
            <a:ext cx="9001000" cy="4616648"/>
          </a:xfrm>
          <a:prstGeom prst="rect">
            <a:avLst/>
          </a:prstGeom>
        </p:spPr>
        <p:txBody>
          <a:bodyPr wrap="square">
            <a:spAutoFit/>
          </a:bodyPr>
          <a:lstStyle/>
          <a:p>
            <a:r>
              <a:rPr lang="en-GB" sz="1400" dirty="0">
                <a:solidFill>
                  <a:schemeClr val="bg1"/>
                </a:solidFill>
              </a:rPr>
              <a:t>Universal Support is the foundation of our provision, ensuring every learner has access to high-quality teaching and an inclusive environment. Through consistent, evidence-based approaches, we meet the needs of all pupils while identifying those who may benefit from additional targeted support. Our focus is on creating a classroom where every child can thrive, feel confident, and make progress. </a:t>
            </a:r>
            <a:r>
              <a:rPr lang="en-US" sz="1400" dirty="0">
                <a:solidFill>
                  <a:schemeClr val="bg1"/>
                </a:solidFill>
              </a:rPr>
              <a:t>High quality teaching focuses on inclusive practice and breaks down barriers to learning. For the majority of children this can be achieved by identifying specific barriers, followed by adapted teaching using strategies as identified in the Somerset Graduated Response Tool. The Somerset Graduated Response Tool breaks down SEN into four broad areas of need. This targets specific support for teachers to plan and for any interventions to take place. You can learn more about the Somerset Graduated Response </a:t>
            </a:r>
            <a:r>
              <a:rPr lang="en-US" sz="1400" dirty="0">
                <a:solidFill>
                  <a:schemeClr val="bg1"/>
                </a:solidFill>
                <a:hlinkClick r:id="rId4"/>
              </a:rPr>
              <a:t>here</a:t>
            </a:r>
            <a:endParaRPr lang="en-GB" sz="1400" dirty="0">
              <a:solidFill>
                <a:schemeClr val="bg1"/>
              </a:solidFill>
              <a:ea typeface="Calibri" panose="020F0502020204030204" pitchFamily="34" charset="0"/>
              <a:cs typeface="Times New Roman" panose="02020603050405020304" pitchFamily="18" charset="0"/>
            </a:endParaRPr>
          </a:p>
          <a:p>
            <a:endParaRPr lang="en-GB" sz="1400" dirty="0">
              <a:solidFill>
                <a:schemeClr val="bg1"/>
              </a:solidFill>
            </a:endParaRPr>
          </a:p>
          <a:p>
            <a:r>
              <a:rPr lang="en-GB" sz="1400" b="1" dirty="0">
                <a:solidFill>
                  <a:schemeClr val="bg1"/>
                </a:solidFill>
              </a:rPr>
              <a:t>Examples of Whole-Class Universal Provision</a:t>
            </a:r>
            <a:endParaRPr lang="en-GB" sz="1400" dirty="0">
              <a:solidFill>
                <a:schemeClr val="bg1"/>
              </a:solidFill>
            </a:endParaRPr>
          </a:p>
          <a:p>
            <a:pPr>
              <a:buFont typeface="Arial" panose="020B0604020202020204" pitchFamily="34" charset="0"/>
              <a:buChar char="•"/>
            </a:pPr>
            <a:r>
              <a:rPr lang="en-GB" sz="1400" dirty="0">
                <a:solidFill>
                  <a:schemeClr val="bg1"/>
                </a:solidFill>
              </a:rPr>
              <a:t>Clear, consistent lesson structures and routines</a:t>
            </a:r>
          </a:p>
          <a:p>
            <a:pPr>
              <a:buFont typeface="Arial" panose="020B0604020202020204" pitchFamily="34" charset="0"/>
              <a:buChar char="•"/>
            </a:pPr>
            <a:r>
              <a:rPr lang="en-GB" sz="1400" dirty="0">
                <a:solidFill>
                  <a:schemeClr val="bg1"/>
                </a:solidFill>
              </a:rPr>
              <a:t>Adapted tasks and scaffolding to support varying needs</a:t>
            </a:r>
          </a:p>
          <a:p>
            <a:pPr>
              <a:buFont typeface="Arial" panose="020B0604020202020204" pitchFamily="34" charset="0"/>
              <a:buChar char="•"/>
            </a:pPr>
            <a:r>
              <a:rPr lang="en-GB" sz="1400" dirty="0">
                <a:solidFill>
                  <a:schemeClr val="bg1"/>
                </a:solidFill>
              </a:rPr>
              <a:t>Visual aids, word banks, and accessible resources for all learners</a:t>
            </a:r>
          </a:p>
          <a:p>
            <a:pPr>
              <a:buFont typeface="Arial" panose="020B0604020202020204" pitchFamily="34" charset="0"/>
              <a:buChar char="•"/>
            </a:pPr>
            <a:r>
              <a:rPr lang="en-GB" sz="1400" dirty="0">
                <a:solidFill>
                  <a:schemeClr val="bg1"/>
                </a:solidFill>
              </a:rPr>
              <a:t>Opportunities for partner talk and collaborative learning</a:t>
            </a:r>
          </a:p>
          <a:p>
            <a:pPr>
              <a:buFont typeface="Arial" panose="020B0604020202020204" pitchFamily="34" charset="0"/>
              <a:buChar char="•"/>
            </a:pPr>
            <a:r>
              <a:rPr lang="en-GB" sz="1400" dirty="0">
                <a:solidFill>
                  <a:schemeClr val="bg1"/>
                </a:solidFill>
              </a:rPr>
              <a:t>Regular check-ins and formative assessment to guide teaching</a:t>
            </a:r>
          </a:p>
          <a:p>
            <a:r>
              <a:rPr lang="en-GB" sz="1400" b="1" dirty="0">
                <a:solidFill>
                  <a:schemeClr val="bg1"/>
                </a:solidFill>
              </a:rPr>
              <a:t>Examples of Small-Group Universal Provision</a:t>
            </a:r>
            <a:endParaRPr lang="en-GB" sz="1400" dirty="0">
              <a:solidFill>
                <a:schemeClr val="bg1"/>
              </a:solidFill>
            </a:endParaRPr>
          </a:p>
          <a:p>
            <a:pPr>
              <a:buFont typeface="Arial" panose="020B0604020202020204" pitchFamily="34" charset="0"/>
              <a:buChar char="•"/>
            </a:pPr>
            <a:r>
              <a:rPr lang="en-GB" sz="1400" dirty="0">
                <a:solidFill>
                  <a:schemeClr val="bg1"/>
                </a:solidFill>
              </a:rPr>
              <a:t>Guided reading or maths groups focusing on specific skills</a:t>
            </a:r>
          </a:p>
          <a:p>
            <a:pPr>
              <a:buFont typeface="Arial" panose="020B0604020202020204" pitchFamily="34" charset="0"/>
              <a:buChar char="•"/>
            </a:pPr>
            <a:r>
              <a:rPr lang="en-GB" sz="1400" dirty="0">
                <a:solidFill>
                  <a:schemeClr val="bg1"/>
                </a:solidFill>
              </a:rPr>
              <a:t>Targeted vocabulary or phonics sessions</a:t>
            </a:r>
          </a:p>
          <a:p>
            <a:pPr>
              <a:buFont typeface="Arial" panose="020B0604020202020204" pitchFamily="34" charset="0"/>
              <a:buChar char="•"/>
            </a:pPr>
            <a:r>
              <a:rPr lang="en-GB" sz="1400" dirty="0">
                <a:solidFill>
                  <a:schemeClr val="bg1"/>
                </a:solidFill>
              </a:rPr>
              <a:t>Short, focused intervention groups to reinforce key concepts</a:t>
            </a:r>
          </a:p>
          <a:p>
            <a:pPr>
              <a:buFont typeface="Arial" panose="020B0604020202020204" pitchFamily="34" charset="0"/>
              <a:buChar char="•"/>
            </a:pPr>
            <a:r>
              <a:rPr lang="en-GB" sz="1400" dirty="0">
                <a:solidFill>
                  <a:schemeClr val="bg1"/>
                </a:solidFill>
              </a:rPr>
              <a:t>Social-skills or emotional-regulation groups</a:t>
            </a:r>
          </a:p>
          <a:p>
            <a:pPr>
              <a:buFont typeface="Arial" panose="020B0604020202020204" pitchFamily="34" charset="0"/>
              <a:buChar char="•"/>
            </a:pPr>
            <a:r>
              <a:rPr lang="en-GB" sz="1400" dirty="0">
                <a:solidFill>
                  <a:schemeClr val="bg1"/>
                </a:solidFill>
              </a:rPr>
              <a:t>Pre-teaching or over-learning sessions to build confidence</a:t>
            </a:r>
          </a:p>
        </p:txBody>
      </p:sp>
      <p:pic>
        <p:nvPicPr>
          <p:cNvPr id="16" name="Picture 15">
            <a:extLst>
              <a:ext uri="{FF2B5EF4-FFF2-40B4-BE49-F238E27FC236}">
                <a16:creationId xmlns:a16="http://schemas.microsoft.com/office/drawing/2014/main" id="{751B6A2C-6F6D-46DB-BB66-1BD385B1C168}"/>
              </a:ext>
            </a:extLst>
          </p:cNvPr>
          <p:cNvPicPr>
            <a:picLocks noChangeAspect="1"/>
          </p:cNvPicPr>
          <p:nvPr/>
        </p:nvPicPr>
        <p:blipFill>
          <a:blip r:embed="rId5"/>
          <a:stretch>
            <a:fillRect/>
          </a:stretch>
        </p:blipFill>
        <p:spPr>
          <a:xfrm>
            <a:off x="5026864" y="5442370"/>
            <a:ext cx="3649592" cy="714272"/>
          </a:xfrm>
          <a:prstGeom prst="rect">
            <a:avLst/>
          </a:prstGeom>
        </p:spPr>
      </p:pic>
      <p:pic>
        <p:nvPicPr>
          <p:cNvPr id="17" name="Picture 16">
            <a:extLst>
              <a:ext uri="{FF2B5EF4-FFF2-40B4-BE49-F238E27FC236}">
                <a16:creationId xmlns:a16="http://schemas.microsoft.com/office/drawing/2014/main" id="{DC699EA9-2A70-4190-9F39-9E0E248F283D}"/>
              </a:ext>
            </a:extLst>
          </p:cNvPr>
          <p:cNvPicPr>
            <a:picLocks noChangeAspect="1"/>
          </p:cNvPicPr>
          <p:nvPr/>
        </p:nvPicPr>
        <p:blipFill>
          <a:blip r:embed="rId6"/>
          <a:stretch>
            <a:fillRect/>
          </a:stretch>
        </p:blipFill>
        <p:spPr>
          <a:xfrm>
            <a:off x="6444208" y="3560556"/>
            <a:ext cx="1982878" cy="1393241"/>
          </a:xfrm>
          <a:prstGeom prst="rect">
            <a:avLst/>
          </a:prstGeom>
        </p:spPr>
      </p:pic>
    </p:spTree>
    <p:extLst>
      <p:ext uri="{BB962C8B-B14F-4D97-AF65-F5344CB8AC3E}">
        <p14:creationId xmlns:p14="http://schemas.microsoft.com/office/powerpoint/2010/main" val="4033625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0027A0-C501-48FC-8461-1E2D384BE1B1}"/>
              </a:ext>
            </a:extLst>
          </p:cNvPr>
          <p:cNvPicPr>
            <a:picLocks noChangeAspect="1"/>
          </p:cNvPicPr>
          <p:nvPr/>
        </p:nvPicPr>
        <p:blipFill>
          <a:blip r:embed="rId2"/>
          <a:stretch>
            <a:fillRect/>
          </a:stretch>
        </p:blipFill>
        <p:spPr>
          <a:xfrm>
            <a:off x="1043608" y="3789040"/>
            <a:ext cx="1989222" cy="2789011"/>
          </a:xfrm>
          <a:prstGeom prst="rect">
            <a:avLst/>
          </a:prstGeom>
        </p:spPr>
      </p:pic>
      <p:sp>
        <p:nvSpPr>
          <p:cNvPr id="6" name="Rectangle 5">
            <a:extLst>
              <a:ext uri="{FF2B5EF4-FFF2-40B4-BE49-F238E27FC236}">
                <a16:creationId xmlns:a16="http://schemas.microsoft.com/office/drawing/2014/main" id="{1EC2B620-B16F-40E5-A713-BE14AE14FFFE}"/>
              </a:ext>
            </a:extLst>
          </p:cNvPr>
          <p:cNvSpPr/>
          <p:nvPr/>
        </p:nvSpPr>
        <p:spPr>
          <a:xfrm>
            <a:off x="323528" y="139871"/>
            <a:ext cx="8712968" cy="3914277"/>
          </a:xfrm>
          <a:prstGeom prst="rect">
            <a:avLst/>
          </a:prstGeom>
        </p:spPr>
        <p:txBody>
          <a:bodyPr wrap="square">
            <a:spAutoFit/>
          </a:bodyPr>
          <a:lstStyle/>
          <a:p>
            <a:pPr algn="ctr">
              <a:lnSpc>
                <a:spcPct val="107000"/>
              </a:lnSpc>
              <a:spcAft>
                <a:spcPts val="80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Whole School Approach</a:t>
            </a:r>
          </a:p>
          <a:p>
            <a:pPr algn="ctr">
              <a:lnSpc>
                <a:spcPct val="107000"/>
              </a:lnSpc>
              <a:spcAft>
                <a:spcPts val="80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SEND Support</a:t>
            </a:r>
          </a:p>
          <a:p>
            <a:pPr>
              <a:lnSpc>
                <a:spcPct val="107000"/>
              </a:lnSpc>
              <a:spcAft>
                <a:spcPts val="800"/>
              </a:spcAft>
            </a:pPr>
            <a:r>
              <a:rPr lang="en-GB" sz="1400" dirty="0">
                <a:solidFill>
                  <a:schemeClr val="bg1"/>
                </a:solidFill>
              </a:rPr>
              <a:t>A child may be identified for SEND Support when, </a:t>
            </a:r>
            <a:r>
              <a:rPr lang="en-GB" sz="1400" b="1" dirty="0">
                <a:solidFill>
                  <a:schemeClr val="bg1"/>
                </a:solidFill>
              </a:rPr>
              <a:t>despite access to high-quality universal teaching and targeted strategies</a:t>
            </a:r>
            <a:r>
              <a:rPr lang="en-GB" sz="1400" dirty="0">
                <a:solidFill>
                  <a:schemeClr val="bg1"/>
                </a:solidFill>
              </a:rPr>
              <a:t>, they are still not making the expected progress. This may be academically, socially, emotionally, or in their communication or physical development. When concerns arise, the school follows the </a:t>
            </a:r>
            <a:r>
              <a:rPr lang="en-GB" sz="1400" b="1" dirty="0">
                <a:solidFill>
                  <a:schemeClr val="bg1"/>
                </a:solidFill>
              </a:rPr>
              <a:t>Assess–Plan–Do–Review (APDR)</a:t>
            </a:r>
            <a:r>
              <a:rPr lang="en-GB" sz="1400" dirty="0">
                <a:solidFill>
                  <a:schemeClr val="bg1"/>
                </a:solidFill>
              </a:rPr>
              <a:t> cycle to understand the child’s needs, implement personalised support, and monitor the impact over time. If additional, sustained adjustments are required to help the child achieve their potential, they will be placed on SEND Support so that a more tailored and structured approach can be provided in partnership with parents, carers, and relevant professionals.</a:t>
            </a:r>
          </a:p>
          <a:p>
            <a:pPr>
              <a:lnSpc>
                <a:spcPct val="107000"/>
              </a:lnSpc>
              <a:spcAft>
                <a:spcPts val="800"/>
              </a:spcAft>
            </a:pPr>
            <a:r>
              <a:rPr lang="en-GB" sz="1400" dirty="0">
                <a:solidFill>
                  <a:schemeClr val="bg1"/>
                </a:solidFill>
              </a:rPr>
              <a:t>SEND Support ensures that pupils with special educational needs and disabilities receive the personalised, high-quality provision they need to succeed. Working in partnership with families, teachers, and external professionals, we remove barriers to learning through tailored strategies, careful assessment, and inclusive practice. Our aim is to enable every learner to feel valued, supported, and able to make meaningful progress.</a:t>
            </a:r>
            <a:endParaRPr lang="en-GB" sz="1400" b="1" dirty="0">
              <a:solidFill>
                <a:schemeClr val="bg1"/>
              </a:solidFill>
              <a:ea typeface="Times New Roman" panose="02020603050405020304" pitchFamily="18" charset="0"/>
              <a:cs typeface="Calibri" panose="020F0502020204030204" pitchFamily="34" charset="0"/>
            </a:endParaRPr>
          </a:p>
          <a:p>
            <a:pPr algn="ctr">
              <a:lnSpc>
                <a:spcPct val="107000"/>
              </a:lnSpc>
              <a:spcAft>
                <a:spcPts val="800"/>
              </a:spcAft>
            </a:pP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849F132C-54A7-4D58-9468-8850542322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9" name="Picture 8">
            <a:extLst>
              <a:ext uri="{FF2B5EF4-FFF2-40B4-BE49-F238E27FC236}">
                <a16:creationId xmlns:a16="http://schemas.microsoft.com/office/drawing/2014/main" id="{A6CCD7A1-25B7-4C7B-A2C6-039C2BC98028}"/>
              </a:ext>
            </a:extLst>
          </p:cNvPr>
          <p:cNvPicPr>
            <a:picLocks noChangeAspect="1"/>
          </p:cNvPicPr>
          <p:nvPr/>
        </p:nvPicPr>
        <p:blipFill>
          <a:blip r:embed="rId4"/>
          <a:stretch>
            <a:fillRect/>
          </a:stretch>
        </p:blipFill>
        <p:spPr>
          <a:xfrm>
            <a:off x="4860032" y="5406289"/>
            <a:ext cx="3567054" cy="1218893"/>
          </a:xfrm>
          <a:prstGeom prst="rect">
            <a:avLst/>
          </a:prstGeom>
        </p:spPr>
      </p:pic>
      <p:pic>
        <p:nvPicPr>
          <p:cNvPr id="10" name="Picture 9">
            <a:extLst>
              <a:ext uri="{FF2B5EF4-FFF2-40B4-BE49-F238E27FC236}">
                <a16:creationId xmlns:a16="http://schemas.microsoft.com/office/drawing/2014/main" id="{24A5E85C-658E-4AB7-BA76-05F1A8924A98}"/>
              </a:ext>
            </a:extLst>
          </p:cNvPr>
          <p:cNvPicPr>
            <a:picLocks noChangeAspect="1"/>
          </p:cNvPicPr>
          <p:nvPr/>
        </p:nvPicPr>
        <p:blipFill>
          <a:blip r:embed="rId5"/>
          <a:stretch>
            <a:fillRect/>
          </a:stretch>
        </p:blipFill>
        <p:spPr>
          <a:xfrm>
            <a:off x="4067944" y="3756260"/>
            <a:ext cx="1982878" cy="1393241"/>
          </a:xfrm>
          <a:prstGeom prst="rect">
            <a:avLst/>
          </a:prstGeom>
        </p:spPr>
      </p:pic>
      <p:pic>
        <p:nvPicPr>
          <p:cNvPr id="11" name="Picture 10">
            <a:extLst>
              <a:ext uri="{FF2B5EF4-FFF2-40B4-BE49-F238E27FC236}">
                <a16:creationId xmlns:a16="http://schemas.microsoft.com/office/drawing/2014/main" id="{370AC799-10CD-458B-A017-389C1773375C}"/>
              </a:ext>
            </a:extLst>
          </p:cNvPr>
          <p:cNvPicPr>
            <a:picLocks noChangeAspect="1"/>
          </p:cNvPicPr>
          <p:nvPr/>
        </p:nvPicPr>
        <p:blipFill>
          <a:blip r:embed="rId6"/>
          <a:stretch>
            <a:fillRect/>
          </a:stretch>
        </p:blipFill>
        <p:spPr>
          <a:xfrm>
            <a:off x="6711890" y="3756260"/>
            <a:ext cx="2108582" cy="1379446"/>
          </a:xfrm>
          <a:prstGeom prst="rect">
            <a:avLst/>
          </a:prstGeom>
        </p:spPr>
      </p:pic>
    </p:spTree>
    <p:extLst>
      <p:ext uri="{BB962C8B-B14F-4D97-AF65-F5344CB8AC3E}">
        <p14:creationId xmlns:p14="http://schemas.microsoft.com/office/powerpoint/2010/main" val="2032565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229CB9-5DEC-4170-825C-F520E9532082}"/>
              </a:ext>
            </a:extLst>
          </p:cNvPr>
          <p:cNvSpPr/>
          <p:nvPr/>
        </p:nvSpPr>
        <p:spPr>
          <a:xfrm>
            <a:off x="5724128" y="3253721"/>
            <a:ext cx="3150096" cy="1154162"/>
          </a:xfrm>
          <a:prstGeom prst="rect">
            <a:avLst/>
          </a:prstGeom>
        </p:spPr>
        <p:txBody>
          <a:bodyPr wrap="square">
            <a:spAutoFit/>
          </a:bodyPr>
          <a:lstStyle/>
          <a:p>
            <a:pPr algn="ctr"/>
            <a:r>
              <a:rPr lang="en-GB" sz="1400" u="sng" dirty="0">
                <a:solidFill>
                  <a:schemeClr val="bg1"/>
                </a:solidFill>
              </a:rPr>
              <a:t>Plan</a:t>
            </a:r>
          </a:p>
          <a:p>
            <a:pPr algn="ctr"/>
            <a:r>
              <a:rPr lang="en-GB" sz="1100" dirty="0">
                <a:solidFill>
                  <a:schemeClr val="bg1"/>
                </a:solidFill>
              </a:rPr>
              <a:t>Once a need has been identified, the class teacher and the </a:t>
            </a:r>
            <a:r>
              <a:rPr lang="en-GB" sz="1100" dirty="0" err="1">
                <a:solidFill>
                  <a:schemeClr val="bg1"/>
                </a:solidFill>
              </a:rPr>
              <a:t>SENDCo</a:t>
            </a:r>
            <a:r>
              <a:rPr lang="en-GB" sz="1100" dirty="0">
                <a:solidFill>
                  <a:schemeClr val="bg1"/>
                </a:solidFill>
              </a:rPr>
              <a:t> will work together to agree any additional provision or interventions with desired outcomes. Parent &amp; pupil voice will be gathered as part of this.</a:t>
            </a:r>
          </a:p>
        </p:txBody>
      </p:sp>
      <p:sp>
        <p:nvSpPr>
          <p:cNvPr id="3" name="Rectangle 2">
            <a:extLst>
              <a:ext uri="{FF2B5EF4-FFF2-40B4-BE49-F238E27FC236}">
                <a16:creationId xmlns:a16="http://schemas.microsoft.com/office/drawing/2014/main" id="{D829F6E7-1743-4B98-8106-155963FB3578}"/>
              </a:ext>
            </a:extLst>
          </p:cNvPr>
          <p:cNvSpPr/>
          <p:nvPr/>
        </p:nvSpPr>
        <p:spPr>
          <a:xfrm>
            <a:off x="3077698" y="5229200"/>
            <a:ext cx="2934072" cy="984885"/>
          </a:xfrm>
          <a:prstGeom prst="rect">
            <a:avLst/>
          </a:prstGeom>
        </p:spPr>
        <p:txBody>
          <a:bodyPr wrap="square">
            <a:spAutoFit/>
          </a:bodyPr>
          <a:lstStyle/>
          <a:p>
            <a:pPr algn="ctr"/>
            <a:r>
              <a:rPr lang="en-GB" sz="1400" u="sng" dirty="0">
                <a:solidFill>
                  <a:schemeClr val="bg1"/>
                </a:solidFill>
              </a:rPr>
              <a:t>Do</a:t>
            </a:r>
          </a:p>
          <a:p>
            <a:pPr algn="ctr"/>
            <a:r>
              <a:rPr lang="en-GB" sz="1100" dirty="0">
                <a:solidFill>
                  <a:schemeClr val="bg1"/>
                </a:solidFill>
              </a:rPr>
              <a:t>The additional support and intervention is carried out and the class teacher will liaise with any adult providing additional support and parents and carers regarding this. </a:t>
            </a:r>
          </a:p>
        </p:txBody>
      </p:sp>
      <p:pic>
        <p:nvPicPr>
          <p:cNvPr id="4" name="Picture 3">
            <a:extLst>
              <a:ext uri="{FF2B5EF4-FFF2-40B4-BE49-F238E27FC236}">
                <a16:creationId xmlns:a16="http://schemas.microsoft.com/office/drawing/2014/main" id="{3B8B633B-4289-425F-AEB8-C42213394F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332656"/>
            <a:ext cx="1591320" cy="1649758"/>
          </a:xfrm>
          <a:prstGeom prst="rect">
            <a:avLst/>
          </a:prstGeom>
        </p:spPr>
      </p:pic>
      <p:pic>
        <p:nvPicPr>
          <p:cNvPr id="5" name="Picture 4">
            <a:extLst>
              <a:ext uri="{FF2B5EF4-FFF2-40B4-BE49-F238E27FC236}">
                <a16:creationId xmlns:a16="http://schemas.microsoft.com/office/drawing/2014/main" id="{DE357572-0F87-4D8B-BAA0-1321807C92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
        <p:nvSpPr>
          <p:cNvPr id="6" name="Rectangle 5">
            <a:extLst>
              <a:ext uri="{FF2B5EF4-FFF2-40B4-BE49-F238E27FC236}">
                <a16:creationId xmlns:a16="http://schemas.microsoft.com/office/drawing/2014/main" id="{0CFC7B3B-3562-43CD-ACC8-AB8839A0FC12}"/>
              </a:ext>
            </a:extLst>
          </p:cNvPr>
          <p:cNvSpPr/>
          <p:nvPr/>
        </p:nvSpPr>
        <p:spPr>
          <a:xfrm>
            <a:off x="2286000" y="476856"/>
            <a:ext cx="4572000" cy="774507"/>
          </a:xfrm>
          <a:prstGeom prst="rect">
            <a:avLst/>
          </a:prstGeom>
        </p:spPr>
        <p:txBody>
          <a:bodyPr>
            <a:spAutoFit/>
          </a:bodyPr>
          <a:lstStyle/>
          <a:p>
            <a:pPr algn="ctr">
              <a:lnSpc>
                <a:spcPct val="107000"/>
              </a:lnSpc>
              <a:spcAft>
                <a:spcPts val="800"/>
              </a:spcAft>
            </a:pPr>
            <a:r>
              <a:rPr lang="en-GB" b="1" dirty="0">
                <a:solidFill>
                  <a:schemeClr val="bg1"/>
                </a:solidFill>
                <a:latin typeface="Calibri" panose="020F0502020204030204" pitchFamily="34" charset="0"/>
                <a:ea typeface="Times New Roman" panose="02020603050405020304" pitchFamily="18" charset="0"/>
                <a:cs typeface="Calibri" panose="020F0502020204030204" pitchFamily="34" charset="0"/>
              </a:rPr>
              <a:t>Whole School Approach</a:t>
            </a:r>
          </a:p>
          <a:p>
            <a:pPr algn="ctr">
              <a:lnSpc>
                <a:spcPct val="107000"/>
              </a:lnSpc>
              <a:spcAft>
                <a:spcPts val="800"/>
              </a:spcAft>
            </a:pPr>
            <a:r>
              <a:rPr lang="en-GB" b="1" dirty="0">
                <a:solidFill>
                  <a:schemeClr val="bg1"/>
                </a:solidFill>
                <a:latin typeface="Calibri" panose="020F0502020204030204" pitchFamily="34" charset="0"/>
                <a:ea typeface="Calibri" panose="020F0502020204030204" pitchFamily="34" charset="0"/>
                <a:cs typeface="Calibri" panose="020F0502020204030204" pitchFamily="34" charset="0"/>
              </a:rPr>
              <a:t>Assess, Plan, Do, Review (APDR)</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Curved Down Arrow 13">
            <a:extLst>
              <a:ext uri="{FF2B5EF4-FFF2-40B4-BE49-F238E27FC236}">
                <a16:creationId xmlns:a16="http://schemas.microsoft.com/office/drawing/2014/main" id="{02BF84E9-4EF5-417D-AB5A-7264C21310CF}"/>
              </a:ext>
            </a:extLst>
          </p:cNvPr>
          <p:cNvSpPr/>
          <p:nvPr/>
        </p:nvSpPr>
        <p:spPr>
          <a:xfrm rot="1563084">
            <a:off x="6708628" y="2083805"/>
            <a:ext cx="2043621" cy="78346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7">
            <a:extLst>
              <a:ext uri="{FF2B5EF4-FFF2-40B4-BE49-F238E27FC236}">
                <a16:creationId xmlns:a16="http://schemas.microsoft.com/office/drawing/2014/main" id="{AD6B781C-B014-4D2B-9588-D14FE10A8C4B}"/>
              </a:ext>
            </a:extLst>
          </p:cNvPr>
          <p:cNvSpPr/>
          <p:nvPr/>
        </p:nvSpPr>
        <p:spPr>
          <a:xfrm>
            <a:off x="539552" y="3141985"/>
            <a:ext cx="2574032" cy="1323439"/>
          </a:xfrm>
          <a:prstGeom prst="rect">
            <a:avLst/>
          </a:prstGeom>
        </p:spPr>
        <p:txBody>
          <a:bodyPr wrap="square">
            <a:spAutoFit/>
          </a:bodyPr>
          <a:lstStyle/>
          <a:p>
            <a:pPr algn="ctr"/>
            <a:r>
              <a:rPr lang="en-GB" sz="1400" u="sng" dirty="0">
                <a:solidFill>
                  <a:schemeClr val="bg1"/>
                </a:solidFill>
              </a:rPr>
              <a:t>Review</a:t>
            </a:r>
          </a:p>
          <a:p>
            <a:pPr algn="ctr"/>
            <a:r>
              <a:rPr lang="en-GB" sz="1100" dirty="0">
                <a:solidFill>
                  <a:schemeClr val="bg1"/>
                </a:solidFill>
              </a:rPr>
              <a:t>Termly reviews of the interventions will be carried out by the class teachers and the </a:t>
            </a:r>
            <a:r>
              <a:rPr lang="en-GB" sz="1100" dirty="0" err="1">
                <a:solidFill>
                  <a:schemeClr val="bg1"/>
                </a:solidFill>
              </a:rPr>
              <a:t>SENDCo</a:t>
            </a:r>
            <a:r>
              <a:rPr lang="en-GB" sz="1100" dirty="0">
                <a:solidFill>
                  <a:schemeClr val="bg1"/>
                </a:solidFill>
              </a:rPr>
              <a:t> to evaluate the progress towards the desired outcomes.  Further outcomes and support will be agreed and shared with the parent carers if required</a:t>
            </a:r>
            <a:endParaRPr lang="en-GB" sz="1100" dirty="0"/>
          </a:p>
        </p:txBody>
      </p:sp>
      <p:sp>
        <p:nvSpPr>
          <p:cNvPr id="9" name="Curved Down Arrow 14">
            <a:extLst>
              <a:ext uri="{FF2B5EF4-FFF2-40B4-BE49-F238E27FC236}">
                <a16:creationId xmlns:a16="http://schemas.microsoft.com/office/drawing/2014/main" id="{19118F69-BEF4-480C-9875-089CA9E4FE4D}"/>
              </a:ext>
            </a:extLst>
          </p:cNvPr>
          <p:cNvSpPr/>
          <p:nvPr/>
        </p:nvSpPr>
        <p:spPr>
          <a:xfrm rot="8759448">
            <a:off x="6092847" y="4973103"/>
            <a:ext cx="2391133" cy="91285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Curved Down Arrow 15">
            <a:extLst>
              <a:ext uri="{FF2B5EF4-FFF2-40B4-BE49-F238E27FC236}">
                <a16:creationId xmlns:a16="http://schemas.microsoft.com/office/drawing/2014/main" id="{7D758F22-7684-46E0-BE51-091549001E39}"/>
              </a:ext>
            </a:extLst>
          </p:cNvPr>
          <p:cNvSpPr/>
          <p:nvPr/>
        </p:nvSpPr>
        <p:spPr>
          <a:xfrm rot="13566228">
            <a:off x="893038" y="5104162"/>
            <a:ext cx="2043621" cy="78346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1" name="Rectangle 10">
            <a:extLst>
              <a:ext uri="{FF2B5EF4-FFF2-40B4-BE49-F238E27FC236}">
                <a16:creationId xmlns:a16="http://schemas.microsoft.com/office/drawing/2014/main" id="{118D6BF3-ED4A-4925-BD0D-653E0FD42B34}"/>
              </a:ext>
            </a:extLst>
          </p:cNvPr>
          <p:cNvSpPr/>
          <p:nvPr/>
        </p:nvSpPr>
        <p:spPr>
          <a:xfrm>
            <a:off x="3113584" y="1428687"/>
            <a:ext cx="3222104" cy="1600438"/>
          </a:xfrm>
          <a:prstGeom prst="rect">
            <a:avLst/>
          </a:prstGeom>
        </p:spPr>
        <p:txBody>
          <a:bodyPr wrap="square">
            <a:spAutoFit/>
          </a:bodyPr>
          <a:lstStyle/>
          <a:p>
            <a:pPr algn="ctr"/>
            <a:r>
              <a:rPr lang="en-GB" sz="1400" u="sng" dirty="0">
                <a:solidFill>
                  <a:schemeClr val="bg1"/>
                </a:solidFill>
              </a:rPr>
              <a:t>Assess</a:t>
            </a:r>
          </a:p>
          <a:p>
            <a:pPr algn="ctr"/>
            <a:r>
              <a:rPr lang="en-GB" sz="1100" dirty="0">
                <a:solidFill>
                  <a:schemeClr val="bg1"/>
                </a:solidFill>
              </a:rPr>
              <a:t>To enable us to have a clear idea of a child’s strengths and difficulties, class teachers will use ongoing class observations and assessments, as well as views from parent carers and pupils to identify any potential barriers to learning.  Additional specific assessments may also be requested from the </a:t>
            </a:r>
            <a:r>
              <a:rPr lang="en-GB" sz="1100" dirty="0" err="1">
                <a:solidFill>
                  <a:schemeClr val="bg1"/>
                </a:solidFill>
              </a:rPr>
              <a:t>SENDCo</a:t>
            </a:r>
            <a:r>
              <a:rPr lang="en-GB" dirty="0">
                <a:solidFill>
                  <a:schemeClr val="bg1"/>
                </a:solidFill>
              </a:rPr>
              <a:t>.</a:t>
            </a:r>
          </a:p>
        </p:txBody>
      </p:sp>
      <p:sp>
        <p:nvSpPr>
          <p:cNvPr id="12" name="Curved Down Arrow 12">
            <a:extLst>
              <a:ext uri="{FF2B5EF4-FFF2-40B4-BE49-F238E27FC236}">
                <a16:creationId xmlns:a16="http://schemas.microsoft.com/office/drawing/2014/main" id="{78721EF6-27B7-436F-BA53-B487A6850EE5}"/>
              </a:ext>
            </a:extLst>
          </p:cNvPr>
          <p:cNvSpPr/>
          <p:nvPr/>
        </p:nvSpPr>
        <p:spPr>
          <a:xfrm rot="19921081">
            <a:off x="1229633" y="2206454"/>
            <a:ext cx="1867094" cy="53816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4235296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AC7C4F9-7F20-4734-8179-5D8E3A10BD9C}"/>
              </a:ext>
            </a:extLst>
          </p:cNvPr>
          <p:cNvSpPr/>
          <p:nvPr/>
        </p:nvSpPr>
        <p:spPr>
          <a:xfrm>
            <a:off x="539552" y="335846"/>
            <a:ext cx="7920880" cy="3293209"/>
          </a:xfrm>
          <a:prstGeom prst="rect">
            <a:avLst/>
          </a:prstGeom>
        </p:spPr>
        <p:txBody>
          <a:bodyPr wrap="square">
            <a:spAutoFit/>
          </a:bodyPr>
          <a:lstStyle/>
          <a:p>
            <a:pPr algn="ctr"/>
            <a:endParaRPr lang="en-GB" b="1" dirty="0">
              <a:solidFill>
                <a:schemeClr val="bg1"/>
              </a:solidFill>
            </a:endParaRPr>
          </a:p>
          <a:p>
            <a:pPr algn="ctr"/>
            <a:r>
              <a:rPr lang="en-GB" b="1" dirty="0">
                <a:solidFill>
                  <a:schemeClr val="bg1"/>
                </a:solidFill>
              </a:rPr>
              <a:t>High Needs</a:t>
            </a:r>
          </a:p>
          <a:p>
            <a:pPr algn="ctr"/>
            <a:r>
              <a:rPr lang="en-GB" b="1" dirty="0">
                <a:solidFill>
                  <a:schemeClr val="bg1"/>
                </a:solidFill>
              </a:rPr>
              <a:t>Education, Health and Care Plans (EHCPs)</a:t>
            </a:r>
          </a:p>
          <a:p>
            <a:pPr algn="ctr"/>
            <a:endParaRPr lang="en-GB" sz="1400" b="1" dirty="0">
              <a:solidFill>
                <a:schemeClr val="bg1"/>
              </a:solidFill>
            </a:endParaRPr>
          </a:p>
          <a:p>
            <a:r>
              <a:rPr lang="en-GB" sz="1400" dirty="0">
                <a:solidFill>
                  <a:schemeClr val="bg1"/>
                </a:solidFill>
              </a:rPr>
              <a:t>An Education, Health and Care Plan (EHCP) is considered when a child or young person requires support that goes </a:t>
            </a:r>
            <a:r>
              <a:rPr lang="en-GB" sz="1400" b="1" dirty="0">
                <a:solidFill>
                  <a:schemeClr val="bg1"/>
                </a:solidFill>
              </a:rPr>
              <a:t>beyond what can be provided through SEN Support</a:t>
            </a:r>
            <a:r>
              <a:rPr lang="en-GB" sz="1400" dirty="0">
                <a:solidFill>
                  <a:schemeClr val="bg1"/>
                </a:solidFill>
              </a:rPr>
              <a:t>. If, after several cycles of Assess–Plan–Do–Review (APDR) and involvement from relevant professionals, a child is still not making expected progress or has significant, long-term needs, the school or parent may request an </a:t>
            </a:r>
            <a:r>
              <a:rPr lang="en-GB" sz="1400" b="1" dirty="0">
                <a:solidFill>
                  <a:schemeClr val="bg1"/>
                </a:solidFill>
              </a:rPr>
              <a:t>EHCP Needs Assessment</a:t>
            </a:r>
            <a:r>
              <a:rPr lang="en-GB" sz="1400" dirty="0">
                <a:solidFill>
                  <a:schemeClr val="bg1"/>
                </a:solidFill>
              </a:rPr>
              <a:t> from the local authority.</a:t>
            </a:r>
          </a:p>
          <a:p>
            <a:endParaRPr lang="en-GB" sz="1400" dirty="0">
              <a:solidFill>
                <a:schemeClr val="bg1"/>
              </a:solidFill>
            </a:endParaRPr>
          </a:p>
          <a:p>
            <a:r>
              <a:rPr lang="en-GB" sz="1400" dirty="0">
                <a:solidFill>
                  <a:schemeClr val="bg1"/>
                </a:solidFill>
              </a:rPr>
              <a:t>An EHCP sets out a child’s </a:t>
            </a:r>
            <a:r>
              <a:rPr lang="en-GB" sz="1400" b="1" dirty="0">
                <a:solidFill>
                  <a:schemeClr val="bg1"/>
                </a:solidFill>
              </a:rPr>
              <a:t>specific strengths, needs, outcomes, and the provision required</a:t>
            </a:r>
            <a:r>
              <a:rPr lang="en-GB" sz="1400" dirty="0">
                <a:solidFill>
                  <a:schemeClr val="bg1"/>
                </a:solidFill>
              </a:rPr>
              <a:t> to meet those needs. This may include highly personalised teaching approaches, specialist interventions, therapies, or additional adult support. Provision within an EHCP is </a:t>
            </a:r>
            <a:r>
              <a:rPr lang="en-GB" sz="1400" b="1" dirty="0">
                <a:solidFill>
                  <a:schemeClr val="bg1"/>
                </a:solidFill>
              </a:rPr>
              <a:t>bespoke and individualised</a:t>
            </a:r>
            <a:r>
              <a:rPr lang="en-GB" sz="1400" dirty="0">
                <a:solidFill>
                  <a:schemeClr val="bg1"/>
                </a:solidFill>
              </a:rPr>
              <a:t>, ensuring the child receives the right level of support to access learning, thrive, and achieve meaningful long-term outcomes.</a:t>
            </a:r>
          </a:p>
        </p:txBody>
      </p:sp>
      <p:pic>
        <p:nvPicPr>
          <p:cNvPr id="8" name="Picture 7">
            <a:extLst>
              <a:ext uri="{FF2B5EF4-FFF2-40B4-BE49-F238E27FC236}">
                <a16:creationId xmlns:a16="http://schemas.microsoft.com/office/drawing/2014/main" id="{F4500E72-22D4-4C5C-ADF1-9FB08F4592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9" name="Picture 8">
            <a:extLst>
              <a:ext uri="{FF2B5EF4-FFF2-40B4-BE49-F238E27FC236}">
                <a16:creationId xmlns:a16="http://schemas.microsoft.com/office/drawing/2014/main" id="{C83AED53-AB7F-4CC9-B0DB-063BAC477C91}"/>
              </a:ext>
            </a:extLst>
          </p:cNvPr>
          <p:cNvPicPr>
            <a:picLocks noChangeAspect="1"/>
          </p:cNvPicPr>
          <p:nvPr/>
        </p:nvPicPr>
        <p:blipFill>
          <a:blip r:embed="rId3"/>
          <a:stretch>
            <a:fillRect/>
          </a:stretch>
        </p:blipFill>
        <p:spPr>
          <a:xfrm>
            <a:off x="258482" y="175136"/>
            <a:ext cx="1422949" cy="478688"/>
          </a:xfrm>
          <a:prstGeom prst="rect">
            <a:avLst/>
          </a:prstGeom>
        </p:spPr>
      </p:pic>
      <p:pic>
        <p:nvPicPr>
          <p:cNvPr id="10" name="Picture 9">
            <a:extLst>
              <a:ext uri="{FF2B5EF4-FFF2-40B4-BE49-F238E27FC236}">
                <a16:creationId xmlns:a16="http://schemas.microsoft.com/office/drawing/2014/main" id="{95451538-AFC1-4DDD-821D-D5103F873142}"/>
              </a:ext>
            </a:extLst>
          </p:cNvPr>
          <p:cNvPicPr>
            <a:picLocks noChangeAspect="1"/>
          </p:cNvPicPr>
          <p:nvPr/>
        </p:nvPicPr>
        <p:blipFill>
          <a:blip r:embed="rId4"/>
          <a:stretch>
            <a:fillRect/>
          </a:stretch>
        </p:blipFill>
        <p:spPr>
          <a:xfrm>
            <a:off x="541693" y="3849764"/>
            <a:ext cx="3173756" cy="2285349"/>
          </a:xfrm>
          <a:prstGeom prst="rect">
            <a:avLst/>
          </a:prstGeom>
        </p:spPr>
      </p:pic>
      <p:pic>
        <p:nvPicPr>
          <p:cNvPr id="11" name="Picture 10">
            <a:extLst>
              <a:ext uri="{FF2B5EF4-FFF2-40B4-BE49-F238E27FC236}">
                <a16:creationId xmlns:a16="http://schemas.microsoft.com/office/drawing/2014/main" id="{463734BF-983A-4886-97FA-0BF425E257BC}"/>
              </a:ext>
            </a:extLst>
          </p:cNvPr>
          <p:cNvPicPr>
            <a:picLocks noChangeAspect="1"/>
          </p:cNvPicPr>
          <p:nvPr/>
        </p:nvPicPr>
        <p:blipFill>
          <a:blip r:embed="rId5"/>
          <a:stretch>
            <a:fillRect/>
          </a:stretch>
        </p:blipFill>
        <p:spPr>
          <a:xfrm>
            <a:off x="6688590" y="3721826"/>
            <a:ext cx="1913717" cy="2690036"/>
          </a:xfrm>
          <a:prstGeom prst="rect">
            <a:avLst/>
          </a:prstGeom>
        </p:spPr>
      </p:pic>
      <p:pic>
        <p:nvPicPr>
          <p:cNvPr id="12" name="Picture 11">
            <a:extLst>
              <a:ext uri="{FF2B5EF4-FFF2-40B4-BE49-F238E27FC236}">
                <a16:creationId xmlns:a16="http://schemas.microsoft.com/office/drawing/2014/main" id="{553A6446-5E8F-4846-A28F-D71350B5FC14}"/>
              </a:ext>
            </a:extLst>
          </p:cNvPr>
          <p:cNvPicPr>
            <a:picLocks noChangeAspect="1"/>
          </p:cNvPicPr>
          <p:nvPr/>
        </p:nvPicPr>
        <p:blipFill>
          <a:blip r:embed="rId6"/>
          <a:stretch>
            <a:fillRect/>
          </a:stretch>
        </p:blipFill>
        <p:spPr>
          <a:xfrm>
            <a:off x="4355976" y="4077072"/>
            <a:ext cx="1982878" cy="1393241"/>
          </a:xfrm>
          <a:prstGeom prst="rect">
            <a:avLst/>
          </a:prstGeom>
        </p:spPr>
      </p:pic>
    </p:spTree>
    <p:extLst>
      <p:ext uri="{BB962C8B-B14F-4D97-AF65-F5344CB8AC3E}">
        <p14:creationId xmlns:p14="http://schemas.microsoft.com/office/powerpoint/2010/main" val="3634390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D7CE42-6E3B-401E-BC1E-A416E4250A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
        <p:nvSpPr>
          <p:cNvPr id="3" name="Rectangle 2">
            <a:extLst>
              <a:ext uri="{FF2B5EF4-FFF2-40B4-BE49-F238E27FC236}">
                <a16:creationId xmlns:a16="http://schemas.microsoft.com/office/drawing/2014/main" id="{FD93FC8F-35EA-4A5B-A967-BE30FA1C9540}"/>
              </a:ext>
            </a:extLst>
          </p:cNvPr>
          <p:cNvSpPr/>
          <p:nvPr/>
        </p:nvSpPr>
        <p:spPr>
          <a:xfrm>
            <a:off x="323528" y="416322"/>
            <a:ext cx="7992888" cy="3724096"/>
          </a:xfrm>
          <a:prstGeom prst="rect">
            <a:avLst/>
          </a:prstGeom>
        </p:spPr>
        <p:txBody>
          <a:bodyPr wrap="square">
            <a:spAutoFit/>
          </a:bodyPr>
          <a:lstStyle/>
          <a:p>
            <a:pPr algn="ctr"/>
            <a:r>
              <a:rPr lang="en-GB" sz="2400" b="1" dirty="0">
                <a:solidFill>
                  <a:schemeClr val="bg1"/>
                </a:solidFill>
              </a:rPr>
              <a:t>Funding for Inclusive Provision</a:t>
            </a:r>
          </a:p>
          <a:p>
            <a:endParaRPr lang="en-GB" sz="1200" b="1" dirty="0">
              <a:solidFill>
                <a:schemeClr val="bg1"/>
              </a:solidFill>
            </a:endParaRPr>
          </a:p>
          <a:p>
            <a:r>
              <a:rPr lang="en-GB" sz="1400" dirty="0">
                <a:solidFill>
                  <a:schemeClr val="bg1"/>
                </a:solidFill>
              </a:rPr>
              <a:t>The school budget is received from Somerset County Council.  The headteacher then makes decisions around the allocation for SEND in collaboration with the governors, the finance officer and the </a:t>
            </a:r>
            <a:r>
              <a:rPr lang="en-GB" sz="1400" dirty="0" err="1">
                <a:solidFill>
                  <a:schemeClr val="bg1"/>
                </a:solidFill>
              </a:rPr>
              <a:t>SENDCo</a:t>
            </a:r>
            <a:r>
              <a:rPr lang="en-GB" sz="1400" dirty="0">
                <a:solidFill>
                  <a:schemeClr val="bg1"/>
                </a:solidFill>
              </a:rPr>
              <a:t>.   This is based on the need within the school and is reviewed regularly.</a:t>
            </a:r>
          </a:p>
          <a:p>
            <a:endParaRPr lang="en-GB" sz="1400" dirty="0">
              <a:solidFill>
                <a:schemeClr val="bg1"/>
              </a:solidFill>
            </a:endParaRPr>
          </a:p>
          <a:p>
            <a:r>
              <a:rPr lang="en-GB" sz="1400" dirty="0">
                <a:solidFill>
                  <a:schemeClr val="bg1"/>
                </a:solidFill>
              </a:rPr>
              <a:t>At </a:t>
            </a:r>
            <a:r>
              <a:rPr lang="en-GB" sz="1400" dirty="0" err="1">
                <a:solidFill>
                  <a:schemeClr val="bg1"/>
                </a:solidFill>
              </a:rPr>
              <a:t>Crowcombe</a:t>
            </a:r>
            <a:r>
              <a:rPr lang="en-GB" sz="1400" dirty="0">
                <a:solidFill>
                  <a:schemeClr val="bg1"/>
                </a:solidFill>
              </a:rPr>
              <a:t> and Stogumber Primary Schools we use our SEND funding to ensure </a:t>
            </a:r>
            <a:r>
              <a:rPr lang="en-GB" sz="1400" b="1" dirty="0">
                <a:solidFill>
                  <a:schemeClr val="bg1"/>
                </a:solidFill>
              </a:rPr>
              <a:t>high-quality, inclusive teaching</a:t>
            </a:r>
            <a:r>
              <a:rPr lang="en-GB" sz="1400" dirty="0">
                <a:solidFill>
                  <a:schemeClr val="bg1"/>
                </a:solidFill>
              </a:rPr>
              <a:t> for all pupils. This includes employing teaching assistants, providing specialist resources, running targeted interventions, and offering training for staff to enhance universal provision. In addition, funding supports </a:t>
            </a:r>
            <a:r>
              <a:rPr lang="en-GB" sz="1400" b="1" dirty="0">
                <a:solidFill>
                  <a:schemeClr val="bg1"/>
                </a:solidFill>
              </a:rPr>
              <a:t>tailored, specific interventions</a:t>
            </a:r>
            <a:r>
              <a:rPr lang="en-GB" sz="1400" dirty="0">
                <a:solidFill>
                  <a:schemeClr val="bg1"/>
                </a:solidFill>
              </a:rPr>
              <a:t> and enables access to our specialist staff, including our </a:t>
            </a:r>
            <a:r>
              <a:rPr lang="en-GB" sz="1400" b="1" dirty="0">
                <a:solidFill>
                  <a:schemeClr val="bg1"/>
                </a:solidFill>
              </a:rPr>
              <a:t>ELSA</a:t>
            </a:r>
            <a:r>
              <a:rPr lang="en-GB" sz="1400" dirty="0">
                <a:solidFill>
                  <a:schemeClr val="bg1"/>
                </a:solidFill>
              </a:rPr>
              <a:t> and </a:t>
            </a:r>
            <a:r>
              <a:rPr lang="en-GB" sz="1400" b="1" dirty="0">
                <a:solidFill>
                  <a:schemeClr val="bg1"/>
                </a:solidFill>
              </a:rPr>
              <a:t>Forest School-qualified staff</a:t>
            </a:r>
            <a:r>
              <a:rPr lang="en-GB" sz="1400" dirty="0">
                <a:solidFill>
                  <a:schemeClr val="bg1"/>
                </a:solidFill>
              </a:rPr>
              <a:t>, to meet individual needs and help every child thrive.</a:t>
            </a:r>
          </a:p>
          <a:p>
            <a:pPr algn="ctr"/>
            <a:endParaRPr lang="en-GB" sz="1400" b="1" dirty="0">
              <a:solidFill>
                <a:schemeClr val="bg1"/>
              </a:solidFill>
            </a:endParaRPr>
          </a:p>
          <a:p>
            <a:r>
              <a:rPr lang="en-GB" sz="1400" dirty="0">
                <a:solidFill>
                  <a:schemeClr val="bg1"/>
                </a:solidFill>
              </a:rPr>
              <a:t>For some children who’s needs are severe, complex or lifelong, additional high needs funding may be provided by the local authority through an EHCP (Education, Health and care plan) to ensure they get the right support to learn, progress, and thrive.</a:t>
            </a:r>
          </a:p>
          <a:p>
            <a:pPr algn="ctr"/>
            <a:endParaRPr lang="en-GB" b="1" dirty="0">
              <a:solidFill>
                <a:schemeClr val="bg1"/>
              </a:solidFill>
            </a:endParaRPr>
          </a:p>
        </p:txBody>
      </p:sp>
      <p:pic>
        <p:nvPicPr>
          <p:cNvPr id="4" name="Picture 3">
            <a:extLst>
              <a:ext uri="{FF2B5EF4-FFF2-40B4-BE49-F238E27FC236}">
                <a16:creationId xmlns:a16="http://schemas.microsoft.com/office/drawing/2014/main" id="{9CC51AF2-8D11-448B-B4C4-F24EB49110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6" y="4334952"/>
            <a:ext cx="2113576" cy="1583141"/>
          </a:xfrm>
          <a:prstGeom prst="rect">
            <a:avLst/>
          </a:prstGeom>
        </p:spPr>
      </p:pic>
      <p:pic>
        <p:nvPicPr>
          <p:cNvPr id="5" name="Picture 4">
            <a:extLst>
              <a:ext uri="{FF2B5EF4-FFF2-40B4-BE49-F238E27FC236}">
                <a16:creationId xmlns:a16="http://schemas.microsoft.com/office/drawing/2014/main" id="{A0ABBB92-9934-41A2-8368-2A6B40483A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6038" y="3876071"/>
            <a:ext cx="1127816" cy="1127816"/>
          </a:xfrm>
          <a:prstGeom prst="rect">
            <a:avLst/>
          </a:prstGeom>
        </p:spPr>
      </p:pic>
      <p:pic>
        <p:nvPicPr>
          <p:cNvPr id="6" name="Picture 5">
            <a:extLst>
              <a:ext uri="{FF2B5EF4-FFF2-40B4-BE49-F238E27FC236}">
                <a16:creationId xmlns:a16="http://schemas.microsoft.com/office/drawing/2014/main" id="{8D9D1E26-DF31-49DF-8712-326B890750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30169" y="5333916"/>
            <a:ext cx="1525869" cy="869819"/>
          </a:xfrm>
          <a:prstGeom prst="rect">
            <a:avLst/>
          </a:prstGeom>
        </p:spPr>
      </p:pic>
      <p:pic>
        <p:nvPicPr>
          <p:cNvPr id="7" name="Picture 6">
            <a:extLst>
              <a:ext uri="{FF2B5EF4-FFF2-40B4-BE49-F238E27FC236}">
                <a16:creationId xmlns:a16="http://schemas.microsoft.com/office/drawing/2014/main" id="{B0C0E675-CF3E-4639-8656-1C7AF737F876}"/>
              </a:ext>
            </a:extLst>
          </p:cNvPr>
          <p:cNvPicPr>
            <a:picLocks noChangeAspect="1"/>
          </p:cNvPicPr>
          <p:nvPr/>
        </p:nvPicPr>
        <p:blipFill>
          <a:blip r:embed="rId6"/>
          <a:stretch>
            <a:fillRect/>
          </a:stretch>
        </p:blipFill>
        <p:spPr>
          <a:xfrm>
            <a:off x="4022778" y="4028907"/>
            <a:ext cx="1440160" cy="1303631"/>
          </a:xfrm>
          <a:prstGeom prst="rect">
            <a:avLst/>
          </a:prstGeom>
        </p:spPr>
      </p:pic>
    </p:spTree>
    <p:extLst>
      <p:ext uri="{BB962C8B-B14F-4D97-AF65-F5344CB8AC3E}">
        <p14:creationId xmlns:p14="http://schemas.microsoft.com/office/powerpoint/2010/main" val="1944407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7225C-DDAD-4A4F-89D4-552D74FE33D7}"/>
              </a:ext>
            </a:extLst>
          </p:cNvPr>
          <p:cNvSpPr/>
          <p:nvPr/>
        </p:nvSpPr>
        <p:spPr>
          <a:xfrm>
            <a:off x="539552" y="404664"/>
            <a:ext cx="8136904" cy="646331"/>
          </a:xfrm>
          <a:prstGeom prst="rect">
            <a:avLst/>
          </a:prstGeom>
        </p:spPr>
        <p:txBody>
          <a:bodyPr wrap="square">
            <a:spAutoFit/>
          </a:bodyPr>
          <a:lstStyle/>
          <a:p>
            <a:pPr algn="ctr"/>
            <a:r>
              <a:rPr lang="en-GB" sz="2400" b="1" dirty="0">
                <a:solidFill>
                  <a:schemeClr val="bg1"/>
                </a:solidFill>
              </a:rPr>
              <a:t>Accessibility</a:t>
            </a:r>
          </a:p>
          <a:p>
            <a:endParaRPr lang="en-GB" sz="1200" b="1" dirty="0">
              <a:solidFill>
                <a:schemeClr val="bg1"/>
              </a:solidFill>
            </a:endParaRPr>
          </a:p>
        </p:txBody>
      </p:sp>
      <p:pic>
        <p:nvPicPr>
          <p:cNvPr id="6" name="Picture 5">
            <a:extLst>
              <a:ext uri="{FF2B5EF4-FFF2-40B4-BE49-F238E27FC236}">
                <a16:creationId xmlns:a16="http://schemas.microsoft.com/office/drawing/2014/main" id="{34044A0C-BF5D-4F75-A7C6-DFB5E4815D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
        <p:nvSpPr>
          <p:cNvPr id="4" name="Rectangle 3">
            <a:extLst>
              <a:ext uri="{FF2B5EF4-FFF2-40B4-BE49-F238E27FC236}">
                <a16:creationId xmlns:a16="http://schemas.microsoft.com/office/drawing/2014/main" id="{9125F5C6-9EED-466B-9C36-D7A976C524BF}"/>
              </a:ext>
            </a:extLst>
          </p:cNvPr>
          <p:cNvSpPr/>
          <p:nvPr/>
        </p:nvSpPr>
        <p:spPr>
          <a:xfrm>
            <a:off x="469838" y="1124744"/>
            <a:ext cx="8424936" cy="3970318"/>
          </a:xfrm>
          <a:prstGeom prst="rect">
            <a:avLst/>
          </a:prstGeom>
        </p:spPr>
        <p:txBody>
          <a:bodyPr wrap="square">
            <a:spAutoFit/>
          </a:bodyPr>
          <a:lstStyle/>
          <a:p>
            <a:r>
              <a:rPr lang="en-GB" sz="1400" dirty="0">
                <a:solidFill>
                  <a:schemeClr val="bg1"/>
                </a:solidFill>
              </a:rPr>
              <a:t>We are committed to ensuring that our schools are accessible, inclusive, and compliant with the requirements of the </a:t>
            </a:r>
            <a:r>
              <a:rPr lang="en-GB" sz="1400" b="1" dirty="0">
                <a:solidFill>
                  <a:schemeClr val="bg1"/>
                </a:solidFill>
              </a:rPr>
              <a:t>Equality Act 2010</a:t>
            </a:r>
            <a:r>
              <a:rPr lang="en-GB" sz="1400" dirty="0">
                <a:solidFill>
                  <a:schemeClr val="bg1"/>
                </a:solidFill>
              </a:rPr>
              <a:t> and the </a:t>
            </a:r>
            <a:r>
              <a:rPr lang="en-GB" sz="1400" b="1" dirty="0">
                <a:solidFill>
                  <a:schemeClr val="bg1"/>
                </a:solidFill>
              </a:rPr>
              <a:t>SEND Code of Practice</a:t>
            </a:r>
            <a:r>
              <a:rPr lang="en-GB" sz="1400" dirty="0">
                <a:solidFill>
                  <a:schemeClr val="bg1"/>
                </a:solidFill>
              </a:rPr>
              <a:t>. We aim to remove barriers to learning and participation so that every child can access a broad and balanced curriculum.</a:t>
            </a:r>
          </a:p>
          <a:p>
            <a:endParaRPr lang="en-GB" sz="1400" dirty="0">
              <a:solidFill>
                <a:schemeClr val="bg1"/>
              </a:solidFill>
            </a:endParaRPr>
          </a:p>
          <a:p>
            <a:r>
              <a:rPr lang="en-GB" sz="1400" dirty="0">
                <a:solidFill>
                  <a:schemeClr val="bg1"/>
                </a:solidFill>
              </a:rPr>
              <a:t>Both of our school sites have </a:t>
            </a:r>
            <a:r>
              <a:rPr lang="en-GB" sz="1400" b="1" dirty="0">
                <a:solidFill>
                  <a:schemeClr val="bg1"/>
                </a:solidFill>
              </a:rPr>
              <a:t>accessible toilet facilities</a:t>
            </a:r>
            <a:r>
              <a:rPr lang="en-GB" sz="1400" dirty="0">
                <a:solidFill>
                  <a:schemeClr val="bg1"/>
                </a:solidFill>
              </a:rPr>
              <a:t>, and one site also includes a </a:t>
            </a:r>
            <a:r>
              <a:rPr lang="en-GB" sz="1400" b="1" dirty="0">
                <a:solidFill>
                  <a:schemeClr val="bg1"/>
                </a:solidFill>
              </a:rPr>
              <a:t>rise-and-fall changing table</a:t>
            </a:r>
            <a:r>
              <a:rPr lang="en-GB" sz="1400" dirty="0">
                <a:solidFill>
                  <a:schemeClr val="bg1"/>
                </a:solidFill>
              </a:rPr>
              <a:t> to support pupils with personal care needs. One site is </a:t>
            </a:r>
            <a:r>
              <a:rPr lang="en-GB" sz="1400" b="1" dirty="0">
                <a:solidFill>
                  <a:schemeClr val="bg1"/>
                </a:solidFill>
              </a:rPr>
              <a:t>predominantly wheelchair accessible</a:t>
            </a:r>
            <a:r>
              <a:rPr lang="en-GB" sz="1400" dirty="0">
                <a:solidFill>
                  <a:schemeClr val="bg1"/>
                </a:solidFill>
              </a:rPr>
              <a:t>, while the other—due to the age and layout of the building—has recently undergone an </a:t>
            </a:r>
            <a:r>
              <a:rPr lang="en-GB" sz="1400" b="1" dirty="0">
                <a:solidFill>
                  <a:schemeClr val="bg1"/>
                </a:solidFill>
              </a:rPr>
              <a:t>accessibility audit by a specialist team</a:t>
            </a:r>
            <a:r>
              <a:rPr lang="en-GB" sz="1400" dirty="0">
                <a:solidFill>
                  <a:schemeClr val="bg1"/>
                </a:solidFill>
              </a:rPr>
              <a:t>. We use the findings of this audit to make reasonable adjustments and plan improvements wherever possible.</a:t>
            </a:r>
          </a:p>
          <a:p>
            <a:r>
              <a:rPr lang="en-GB" sz="1400" dirty="0">
                <a:solidFill>
                  <a:schemeClr val="bg1"/>
                </a:solidFill>
              </a:rPr>
              <a:t>We work closely with </a:t>
            </a:r>
            <a:r>
              <a:rPr lang="en-GB" sz="1400" b="1" dirty="0">
                <a:solidFill>
                  <a:schemeClr val="bg1"/>
                </a:solidFill>
              </a:rPr>
              <a:t>external support services</a:t>
            </a:r>
            <a:r>
              <a:rPr lang="en-GB" sz="1400" dirty="0">
                <a:solidFill>
                  <a:schemeClr val="bg1"/>
                </a:solidFill>
              </a:rPr>
              <a:t> to ensure we meet the needs of pupils with specific difficulties, including hearing impairments, physical disabilities, and other access requirements.</a:t>
            </a:r>
          </a:p>
          <a:p>
            <a:endParaRPr lang="en-GB" sz="1400" dirty="0">
              <a:solidFill>
                <a:schemeClr val="bg1"/>
              </a:solidFill>
            </a:endParaRPr>
          </a:p>
          <a:p>
            <a:r>
              <a:rPr lang="en-GB" sz="1400" dirty="0">
                <a:solidFill>
                  <a:schemeClr val="bg1"/>
                </a:solidFill>
              </a:rPr>
              <a:t>In addition, we provide emotional and social development support through our </a:t>
            </a:r>
            <a:r>
              <a:rPr lang="en-GB" sz="1400" b="1" dirty="0">
                <a:solidFill>
                  <a:schemeClr val="bg1"/>
                </a:solidFill>
              </a:rPr>
              <a:t>ELSA</a:t>
            </a:r>
            <a:r>
              <a:rPr lang="en-GB" sz="1400" dirty="0">
                <a:solidFill>
                  <a:schemeClr val="bg1"/>
                </a:solidFill>
              </a:rPr>
              <a:t> and </a:t>
            </a:r>
            <a:r>
              <a:rPr lang="en-GB" sz="1400" b="1" dirty="0">
                <a:solidFill>
                  <a:schemeClr val="bg1"/>
                </a:solidFill>
              </a:rPr>
              <a:t>Learning Outside the Classroom (LOTC) specialist</a:t>
            </a:r>
            <a:r>
              <a:rPr lang="en-GB" sz="1400" dirty="0">
                <a:solidFill>
                  <a:schemeClr val="bg1"/>
                </a:solidFill>
              </a:rPr>
              <a:t>. Off-site learning experiences form a regular part of our curriculum, and all visits are </a:t>
            </a:r>
            <a:r>
              <a:rPr lang="en-GB" sz="1400" b="1" dirty="0">
                <a:solidFill>
                  <a:schemeClr val="bg1"/>
                </a:solidFill>
              </a:rPr>
              <a:t>carefully risk assessed and planned to be fully inclusive</a:t>
            </a:r>
            <a:r>
              <a:rPr lang="en-GB" sz="1400" dirty="0">
                <a:solidFill>
                  <a:schemeClr val="bg1"/>
                </a:solidFill>
              </a:rPr>
              <a:t>, ensuring every pupil can participate regardless of their needs.</a:t>
            </a:r>
          </a:p>
          <a:p>
            <a:endParaRPr lang="en-GB" sz="1400" dirty="0">
              <a:solidFill>
                <a:schemeClr val="bg1"/>
              </a:solidFill>
            </a:endParaRPr>
          </a:p>
          <a:p>
            <a:r>
              <a:rPr lang="en-GB" sz="1400" dirty="0">
                <a:solidFill>
                  <a:schemeClr val="bg1"/>
                </a:solidFill>
              </a:rPr>
              <a:t>We continually review our accessibility arrangements and are committed to ongoing improvement so that all children can thrive within our school community.</a:t>
            </a:r>
          </a:p>
        </p:txBody>
      </p:sp>
      <p:pic>
        <p:nvPicPr>
          <p:cNvPr id="9" name="Picture 8">
            <a:extLst>
              <a:ext uri="{FF2B5EF4-FFF2-40B4-BE49-F238E27FC236}">
                <a16:creationId xmlns:a16="http://schemas.microsoft.com/office/drawing/2014/main" id="{7F5B4104-81CA-401E-800B-E746E4FA9256}"/>
              </a:ext>
            </a:extLst>
          </p:cNvPr>
          <p:cNvPicPr>
            <a:picLocks noChangeAspect="1"/>
          </p:cNvPicPr>
          <p:nvPr/>
        </p:nvPicPr>
        <p:blipFill>
          <a:blip r:embed="rId3"/>
          <a:stretch>
            <a:fillRect/>
          </a:stretch>
        </p:blipFill>
        <p:spPr>
          <a:xfrm>
            <a:off x="683568" y="5301208"/>
            <a:ext cx="1887927" cy="1258618"/>
          </a:xfrm>
          <a:prstGeom prst="rect">
            <a:avLst/>
          </a:prstGeom>
        </p:spPr>
      </p:pic>
      <p:pic>
        <p:nvPicPr>
          <p:cNvPr id="3" name="Picture 2">
            <a:extLst>
              <a:ext uri="{FF2B5EF4-FFF2-40B4-BE49-F238E27FC236}">
                <a16:creationId xmlns:a16="http://schemas.microsoft.com/office/drawing/2014/main" id="{BC62C8C6-7825-4C83-8ECA-8D7C6D012CF0}"/>
              </a:ext>
            </a:extLst>
          </p:cNvPr>
          <p:cNvPicPr>
            <a:picLocks noChangeAspect="1"/>
          </p:cNvPicPr>
          <p:nvPr/>
        </p:nvPicPr>
        <p:blipFill>
          <a:blip r:embed="rId4"/>
          <a:stretch>
            <a:fillRect/>
          </a:stretch>
        </p:blipFill>
        <p:spPr>
          <a:xfrm>
            <a:off x="6921926" y="4866360"/>
            <a:ext cx="1505160" cy="1733792"/>
          </a:xfrm>
          <a:prstGeom prst="rect">
            <a:avLst/>
          </a:prstGeom>
        </p:spPr>
      </p:pic>
    </p:spTree>
    <p:extLst>
      <p:ext uri="{BB962C8B-B14F-4D97-AF65-F5344CB8AC3E}">
        <p14:creationId xmlns:p14="http://schemas.microsoft.com/office/powerpoint/2010/main" val="2584789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7225C-DDAD-4A4F-89D4-552D74FE33D7}"/>
              </a:ext>
            </a:extLst>
          </p:cNvPr>
          <p:cNvSpPr/>
          <p:nvPr/>
        </p:nvSpPr>
        <p:spPr>
          <a:xfrm>
            <a:off x="539552" y="404664"/>
            <a:ext cx="8136904" cy="1015663"/>
          </a:xfrm>
          <a:prstGeom prst="rect">
            <a:avLst/>
          </a:prstGeom>
        </p:spPr>
        <p:txBody>
          <a:bodyPr wrap="square">
            <a:spAutoFit/>
          </a:bodyPr>
          <a:lstStyle/>
          <a:p>
            <a:pPr algn="ctr"/>
            <a:r>
              <a:rPr lang="en-GB" sz="2400" b="1" dirty="0">
                <a:solidFill>
                  <a:schemeClr val="bg1"/>
                </a:solidFill>
              </a:rPr>
              <a:t>Support and Training for Staff</a:t>
            </a:r>
          </a:p>
          <a:p>
            <a:pPr algn="ctr"/>
            <a:endParaRPr lang="en-GB" sz="2400" b="1" dirty="0">
              <a:solidFill>
                <a:schemeClr val="bg1"/>
              </a:solidFill>
            </a:endParaRPr>
          </a:p>
          <a:p>
            <a:endParaRPr lang="en-GB" sz="1200" b="1" dirty="0">
              <a:solidFill>
                <a:schemeClr val="bg1"/>
              </a:solidFill>
            </a:endParaRPr>
          </a:p>
        </p:txBody>
      </p:sp>
      <p:pic>
        <p:nvPicPr>
          <p:cNvPr id="6" name="Picture 5">
            <a:extLst>
              <a:ext uri="{FF2B5EF4-FFF2-40B4-BE49-F238E27FC236}">
                <a16:creationId xmlns:a16="http://schemas.microsoft.com/office/drawing/2014/main" id="{34044A0C-BF5D-4F75-A7C6-DFB5E4815D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10" name="Picture 9">
            <a:extLst>
              <a:ext uri="{FF2B5EF4-FFF2-40B4-BE49-F238E27FC236}">
                <a16:creationId xmlns:a16="http://schemas.microsoft.com/office/drawing/2014/main" id="{08F69E8D-8177-4FC7-A997-F936BC652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11" y="3783929"/>
            <a:ext cx="2237300" cy="2099069"/>
          </a:xfrm>
          <a:prstGeom prst="rect">
            <a:avLst/>
          </a:prstGeom>
        </p:spPr>
      </p:pic>
      <p:sp>
        <p:nvSpPr>
          <p:cNvPr id="4" name="Rectangle 3">
            <a:extLst>
              <a:ext uri="{FF2B5EF4-FFF2-40B4-BE49-F238E27FC236}">
                <a16:creationId xmlns:a16="http://schemas.microsoft.com/office/drawing/2014/main" id="{9125F5C6-9EED-466B-9C36-D7A976C524BF}"/>
              </a:ext>
            </a:extLst>
          </p:cNvPr>
          <p:cNvSpPr/>
          <p:nvPr/>
        </p:nvSpPr>
        <p:spPr>
          <a:xfrm>
            <a:off x="469838" y="1124744"/>
            <a:ext cx="8424936" cy="2246769"/>
          </a:xfrm>
          <a:prstGeom prst="rect">
            <a:avLst/>
          </a:prstGeom>
        </p:spPr>
        <p:txBody>
          <a:bodyPr wrap="square">
            <a:spAutoFit/>
          </a:bodyPr>
          <a:lstStyle/>
          <a:p>
            <a:r>
              <a:rPr lang="en-GB" sz="1400" dirty="0">
                <a:solidFill>
                  <a:schemeClr val="bg1"/>
                </a:solidFill>
              </a:rPr>
              <a:t>Our staff are supported to meet the needs of all pupils through specialist training and collaborative working. Both our SENDCO and Headteacher are qualified SENDCOs, with the SENDCO accessing termly training and local network meetings to stay up to date with best practice. Staff receive CPD in high-quality inclusive teaching through the Great Teacher Toolkit, alongside bespoke training on specific needs and strategies, including Autism, ADHD, dysregulation, and cognition and learning difficulties.</a:t>
            </a:r>
          </a:p>
          <a:p>
            <a:endParaRPr lang="en-GB" sz="1400" dirty="0">
              <a:solidFill>
                <a:schemeClr val="bg1"/>
              </a:solidFill>
            </a:endParaRPr>
          </a:p>
          <a:p>
            <a:r>
              <a:rPr lang="en-GB" sz="1400" dirty="0">
                <a:solidFill>
                  <a:schemeClr val="bg1"/>
                </a:solidFill>
              </a:rPr>
              <a:t>In addition, class teachers are supported through termly Inclusion Meetings, where senior leaders and teachers collaborate to assess, plan, and review provision, ensuring every child receives the support they need to thrive. Termly monitoring is also carried out by the SENDCO and SEND governor, helping to review and strengthen the effectiveness of provision across the school.</a:t>
            </a:r>
          </a:p>
        </p:txBody>
      </p:sp>
      <p:pic>
        <p:nvPicPr>
          <p:cNvPr id="5" name="Picture 4">
            <a:extLst>
              <a:ext uri="{FF2B5EF4-FFF2-40B4-BE49-F238E27FC236}">
                <a16:creationId xmlns:a16="http://schemas.microsoft.com/office/drawing/2014/main" id="{8AB7F5AF-DD21-44CF-BBC2-1DCCFEAF5D87}"/>
              </a:ext>
            </a:extLst>
          </p:cNvPr>
          <p:cNvPicPr>
            <a:picLocks noChangeAspect="1"/>
          </p:cNvPicPr>
          <p:nvPr/>
        </p:nvPicPr>
        <p:blipFill>
          <a:blip r:embed="rId4"/>
          <a:stretch>
            <a:fillRect/>
          </a:stretch>
        </p:blipFill>
        <p:spPr>
          <a:xfrm>
            <a:off x="3476118" y="4833463"/>
            <a:ext cx="1917765" cy="648072"/>
          </a:xfrm>
          <a:prstGeom prst="rect">
            <a:avLst/>
          </a:prstGeom>
        </p:spPr>
      </p:pic>
      <p:pic>
        <p:nvPicPr>
          <p:cNvPr id="13" name="Picture 12">
            <a:extLst>
              <a:ext uri="{FF2B5EF4-FFF2-40B4-BE49-F238E27FC236}">
                <a16:creationId xmlns:a16="http://schemas.microsoft.com/office/drawing/2014/main" id="{40614551-5C04-48C5-BB5B-A4559E3F7875}"/>
              </a:ext>
            </a:extLst>
          </p:cNvPr>
          <p:cNvPicPr>
            <a:picLocks noChangeAspect="1"/>
          </p:cNvPicPr>
          <p:nvPr/>
        </p:nvPicPr>
        <p:blipFill>
          <a:blip r:embed="rId5"/>
          <a:stretch>
            <a:fillRect/>
          </a:stretch>
        </p:blipFill>
        <p:spPr>
          <a:xfrm>
            <a:off x="3476118" y="3783929"/>
            <a:ext cx="2067213" cy="638264"/>
          </a:xfrm>
          <a:prstGeom prst="rect">
            <a:avLst/>
          </a:prstGeom>
        </p:spPr>
      </p:pic>
      <p:pic>
        <p:nvPicPr>
          <p:cNvPr id="14" name="Picture 13">
            <a:extLst>
              <a:ext uri="{FF2B5EF4-FFF2-40B4-BE49-F238E27FC236}">
                <a16:creationId xmlns:a16="http://schemas.microsoft.com/office/drawing/2014/main" id="{1AB5798D-ECAF-4197-BFD5-717F071958F9}"/>
              </a:ext>
            </a:extLst>
          </p:cNvPr>
          <p:cNvPicPr>
            <a:picLocks noChangeAspect="1"/>
          </p:cNvPicPr>
          <p:nvPr/>
        </p:nvPicPr>
        <p:blipFill>
          <a:blip r:embed="rId6"/>
          <a:stretch>
            <a:fillRect/>
          </a:stretch>
        </p:blipFill>
        <p:spPr>
          <a:xfrm>
            <a:off x="6008504" y="3846351"/>
            <a:ext cx="2700348" cy="1671007"/>
          </a:xfrm>
          <a:prstGeom prst="rect">
            <a:avLst/>
          </a:prstGeom>
        </p:spPr>
      </p:pic>
    </p:spTree>
    <p:extLst>
      <p:ext uri="{BB962C8B-B14F-4D97-AF65-F5344CB8AC3E}">
        <p14:creationId xmlns:p14="http://schemas.microsoft.com/office/powerpoint/2010/main" val="3168520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7225C-DDAD-4A4F-89D4-552D74FE33D7}"/>
              </a:ext>
            </a:extLst>
          </p:cNvPr>
          <p:cNvSpPr/>
          <p:nvPr/>
        </p:nvSpPr>
        <p:spPr>
          <a:xfrm>
            <a:off x="539552" y="404664"/>
            <a:ext cx="8136904" cy="1015663"/>
          </a:xfrm>
          <a:prstGeom prst="rect">
            <a:avLst/>
          </a:prstGeom>
        </p:spPr>
        <p:txBody>
          <a:bodyPr wrap="square">
            <a:spAutoFit/>
          </a:bodyPr>
          <a:lstStyle/>
          <a:p>
            <a:pPr algn="ctr"/>
            <a:r>
              <a:rPr lang="en-GB" sz="2400" b="1" dirty="0">
                <a:solidFill>
                  <a:schemeClr val="bg1"/>
                </a:solidFill>
              </a:rPr>
              <a:t>School Partnership &amp; Transition</a:t>
            </a:r>
          </a:p>
          <a:p>
            <a:pPr algn="ctr"/>
            <a:endParaRPr lang="en-GB" sz="2400" b="1" dirty="0">
              <a:solidFill>
                <a:schemeClr val="bg1"/>
              </a:solidFill>
            </a:endParaRPr>
          </a:p>
          <a:p>
            <a:endParaRPr lang="en-GB" sz="1200" b="1" dirty="0">
              <a:solidFill>
                <a:schemeClr val="bg1"/>
              </a:solidFill>
            </a:endParaRPr>
          </a:p>
        </p:txBody>
      </p:sp>
      <p:pic>
        <p:nvPicPr>
          <p:cNvPr id="6" name="Picture 5">
            <a:extLst>
              <a:ext uri="{FF2B5EF4-FFF2-40B4-BE49-F238E27FC236}">
                <a16:creationId xmlns:a16="http://schemas.microsoft.com/office/drawing/2014/main" id="{34044A0C-BF5D-4F75-A7C6-DFB5E4815D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9" name="Picture 8">
            <a:extLst>
              <a:ext uri="{FF2B5EF4-FFF2-40B4-BE49-F238E27FC236}">
                <a16:creationId xmlns:a16="http://schemas.microsoft.com/office/drawing/2014/main" id="{EA82F546-010E-4C7A-862D-AB50F3317C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4461" y="2840201"/>
            <a:ext cx="2183907" cy="1177597"/>
          </a:xfrm>
          <a:prstGeom prst="rect">
            <a:avLst/>
          </a:prstGeom>
        </p:spPr>
      </p:pic>
      <p:pic>
        <p:nvPicPr>
          <p:cNvPr id="11" name="Picture 10">
            <a:extLst>
              <a:ext uri="{FF2B5EF4-FFF2-40B4-BE49-F238E27FC236}">
                <a16:creationId xmlns:a16="http://schemas.microsoft.com/office/drawing/2014/main" id="{B38E5D0A-534E-4D36-A763-13323C0BD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255" y="2555336"/>
            <a:ext cx="2233616" cy="1486370"/>
          </a:xfrm>
          <a:prstGeom prst="rect">
            <a:avLst/>
          </a:prstGeom>
        </p:spPr>
      </p:pic>
      <p:sp>
        <p:nvSpPr>
          <p:cNvPr id="3" name="Rectangle 2">
            <a:extLst>
              <a:ext uri="{FF2B5EF4-FFF2-40B4-BE49-F238E27FC236}">
                <a16:creationId xmlns:a16="http://schemas.microsoft.com/office/drawing/2014/main" id="{5B92D29E-C4AD-49A2-8FDE-B2393909E38C}"/>
              </a:ext>
            </a:extLst>
          </p:cNvPr>
          <p:cNvSpPr/>
          <p:nvPr/>
        </p:nvSpPr>
        <p:spPr>
          <a:xfrm>
            <a:off x="444492" y="1015861"/>
            <a:ext cx="3461182" cy="1231106"/>
          </a:xfrm>
          <a:prstGeom prst="rect">
            <a:avLst/>
          </a:prstGeom>
        </p:spPr>
        <p:txBody>
          <a:bodyPr wrap="square">
            <a:spAutoFit/>
          </a:bodyPr>
          <a:lstStyle/>
          <a:p>
            <a:pPr algn="ctr"/>
            <a:r>
              <a:rPr lang="en-GB" sz="1400" b="1" dirty="0">
                <a:solidFill>
                  <a:schemeClr val="bg1"/>
                </a:solidFill>
              </a:rPr>
              <a:t>Starting School</a:t>
            </a:r>
          </a:p>
          <a:p>
            <a:pPr algn="ctr"/>
            <a:r>
              <a:rPr lang="en-GB" sz="1200" dirty="0">
                <a:solidFill>
                  <a:schemeClr val="bg1"/>
                </a:solidFill>
              </a:rPr>
              <a:t>When starting school in Reception we will hold a school entry plan meeting with you and all professionals involved to share information and to plan the support they will require to make the transition to school successful.</a:t>
            </a:r>
          </a:p>
        </p:txBody>
      </p:sp>
      <p:sp>
        <p:nvSpPr>
          <p:cNvPr id="7" name="Rectangle 6">
            <a:extLst>
              <a:ext uri="{FF2B5EF4-FFF2-40B4-BE49-F238E27FC236}">
                <a16:creationId xmlns:a16="http://schemas.microsoft.com/office/drawing/2014/main" id="{9D7DD3FB-91E0-470C-B4A7-D7BFD4EDC482}"/>
              </a:ext>
            </a:extLst>
          </p:cNvPr>
          <p:cNvSpPr/>
          <p:nvPr/>
        </p:nvSpPr>
        <p:spPr>
          <a:xfrm>
            <a:off x="5238328" y="1125761"/>
            <a:ext cx="3438128" cy="1415772"/>
          </a:xfrm>
          <a:prstGeom prst="rect">
            <a:avLst/>
          </a:prstGeom>
        </p:spPr>
        <p:txBody>
          <a:bodyPr wrap="square">
            <a:spAutoFit/>
          </a:bodyPr>
          <a:lstStyle/>
          <a:p>
            <a:pPr algn="ctr"/>
            <a:r>
              <a:rPr lang="en-GB" sz="1400" b="1" dirty="0">
                <a:solidFill>
                  <a:schemeClr val="bg1"/>
                </a:solidFill>
              </a:rPr>
              <a:t>Moving on</a:t>
            </a:r>
          </a:p>
          <a:p>
            <a:pPr algn="ctr"/>
            <a:r>
              <a:rPr lang="en-GB" sz="1200" dirty="0">
                <a:solidFill>
                  <a:schemeClr val="bg1"/>
                </a:solidFill>
              </a:rPr>
              <a:t>When your child is moving on to secondary school we will carry out a transition meeting with the </a:t>
            </a:r>
            <a:r>
              <a:rPr lang="en-GB" sz="1200" dirty="0" err="1">
                <a:solidFill>
                  <a:schemeClr val="bg1"/>
                </a:solidFill>
              </a:rPr>
              <a:t>SENDCo</a:t>
            </a:r>
            <a:r>
              <a:rPr lang="en-GB" sz="1200" dirty="0">
                <a:solidFill>
                  <a:schemeClr val="bg1"/>
                </a:solidFill>
              </a:rPr>
              <a:t> from your child’s new school to share information and carefully plan any enhanced transition that they may require, including extra visits.</a:t>
            </a:r>
          </a:p>
        </p:txBody>
      </p:sp>
      <p:sp>
        <p:nvSpPr>
          <p:cNvPr id="8" name="Rectangle 7">
            <a:extLst>
              <a:ext uri="{FF2B5EF4-FFF2-40B4-BE49-F238E27FC236}">
                <a16:creationId xmlns:a16="http://schemas.microsoft.com/office/drawing/2014/main" id="{7CCD1A2A-8B1F-4D38-A3C9-B27EBCCBB524}"/>
              </a:ext>
            </a:extLst>
          </p:cNvPr>
          <p:cNvSpPr/>
          <p:nvPr/>
        </p:nvSpPr>
        <p:spPr>
          <a:xfrm>
            <a:off x="5365113" y="4869160"/>
            <a:ext cx="3061973" cy="1231106"/>
          </a:xfrm>
          <a:prstGeom prst="rect">
            <a:avLst/>
          </a:prstGeom>
        </p:spPr>
        <p:txBody>
          <a:bodyPr wrap="square">
            <a:spAutoFit/>
          </a:bodyPr>
          <a:lstStyle/>
          <a:p>
            <a:pPr algn="ctr"/>
            <a:r>
              <a:rPr lang="en-GB" sz="1400" b="1" dirty="0">
                <a:solidFill>
                  <a:schemeClr val="bg1"/>
                </a:solidFill>
              </a:rPr>
              <a:t>Leaving us during the year</a:t>
            </a:r>
          </a:p>
          <a:p>
            <a:pPr algn="ctr"/>
            <a:r>
              <a:rPr lang="en-GB" sz="1200" dirty="0">
                <a:solidFill>
                  <a:schemeClr val="bg1"/>
                </a:solidFill>
              </a:rPr>
              <a:t>If your child moves to a new primary school during their time with us, we will contact the </a:t>
            </a:r>
            <a:r>
              <a:rPr lang="en-GB" sz="1200" dirty="0" err="1">
                <a:solidFill>
                  <a:schemeClr val="bg1"/>
                </a:solidFill>
              </a:rPr>
              <a:t>SENDCo</a:t>
            </a:r>
            <a:r>
              <a:rPr lang="en-GB" sz="1200" dirty="0">
                <a:solidFill>
                  <a:schemeClr val="bg1"/>
                </a:solidFill>
              </a:rPr>
              <a:t> at their new school to share information and ensure </a:t>
            </a:r>
            <a:r>
              <a:rPr lang="en-GB" sz="1200">
                <a:solidFill>
                  <a:schemeClr val="bg1"/>
                </a:solidFill>
              </a:rPr>
              <a:t>records are </a:t>
            </a:r>
            <a:r>
              <a:rPr lang="en-GB" sz="1200" dirty="0">
                <a:solidFill>
                  <a:schemeClr val="bg1"/>
                </a:solidFill>
              </a:rPr>
              <a:t>passed on as quickly as possible</a:t>
            </a:r>
            <a:r>
              <a:rPr lang="en-GB" sz="1200" dirty="0">
                <a:solidFill>
                  <a:schemeClr val="bg1"/>
                </a:solidFill>
                <a:latin typeface="Comic Sans MS" panose="030F0702030302020204" pitchFamily="66" charset="0"/>
              </a:rPr>
              <a:t>.</a:t>
            </a:r>
          </a:p>
        </p:txBody>
      </p:sp>
      <p:sp>
        <p:nvSpPr>
          <p:cNvPr id="12" name="Rectangle 11">
            <a:extLst>
              <a:ext uri="{FF2B5EF4-FFF2-40B4-BE49-F238E27FC236}">
                <a16:creationId xmlns:a16="http://schemas.microsoft.com/office/drawing/2014/main" id="{98E631A8-7B1F-4619-A387-A740560E8FCB}"/>
              </a:ext>
            </a:extLst>
          </p:cNvPr>
          <p:cNvSpPr/>
          <p:nvPr/>
        </p:nvSpPr>
        <p:spPr>
          <a:xfrm>
            <a:off x="539552" y="4941168"/>
            <a:ext cx="3833664" cy="1231106"/>
          </a:xfrm>
          <a:prstGeom prst="rect">
            <a:avLst/>
          </a:prstGeom>
        </p:spPr>
        <p:txBody>
          <a:bodyPr wrap="square">
            <a:spAutoFit/>
          </a:bodyPr>
          <a:lstStyle/>
          <a:p>
            <a:pPr algn="ctr"/>
            <a:r>
              <a:rPr lang="en-GB" sz="1400" b="1" dirty="0">
                <a:solidFill>
                  <a:schemeClr val="bg1"/>
                </a:solidFill>
              </a:rPr>
              <a:t>Joining us during the year</a:t>
            </a:r>
          </a:p>
          <a:p>
            <a:pPr algn="ctr"/>
            <a:r>
              <a:rPr lang="en-GB" sz="1200" dirty="0">
                <a:solidFill>
                  <a:schemeClr val="bg1"/>
                </a:solidFill>
              </a:rPr>
              <a:t>If your child moves to </a:t>
            </a:r>
            <a:r>
              <a:rPr lang="en-GB" sz="1200" dirty="0" err="1">
                <a:solidFill>
                  <a:schemeClr val="bg1"/>
                </a:solidFill>
              </a:rPr>
              <a:t>Crowcombe</a:t>
            </a:r>
            <a:r>
              <a:rPr lang="en-GB" sz="1200" dirty="0">
                <a:solidFill>
                  <a:schemeClr val="bg1"/>
                </a:solidFill>
              </a:rPr>
              <a:t> and Stogumber Primary Schools we will contact the </a:t>
            </a:r>
            <a:r>
              <a:rPr lang="en-GB" sz="1200" dirty="0" err="1">
                <a:solidFill>
                  <a:schemeClr val="bg1"/>
                </a:solidFill>
              </a:rPr>
              <a:t>SENDCo</a:t>
            </a:r>
            <a:r>
              <a:rPr lang="en-GB" sz="1200" dirty="0">
                <a:solidFill>
                  <a:schemeClr val="bg1"/>
                </a:solidFill>
              </a:rPr>
              <a:t> at their previous to school to request any information and then have a transition meeting with you to plan any support that may be required.</a:t>
            </a:r>
          </a:p>
        </p:txBody>
      </p:sp>
      <p:sp>
        <p:nvSpPr>
          <p:cNvPr id="15" name="Rectangle 14">
            <a:extLst>
              <a:ext uri="{FF2B5EF4-FFF2-40B4-BE49-F238E27FC236}">
                <a16:creationId xmlns:a16="http://schemas.microsoft.com/office/drawing/2014/main" id="{FD3703D2-1615-479D-B9A3-1E4091741274}"/>
              </a:ext>
            </a:extLst>
          </p:cNvPr>
          <p:cNvSpPr/>
          <p:nvPr/>
        </p:nvSpPr>
        <p:spPr>
          <a:xfrm>
            <a:off x="3419872" y="2895935"/>
            <a:ext cx="2790056" cy="1231106"/>
          </a:xfrm>
          <a:prstGeom prst="rect">
            <a:avLst/>
          </a:prstGeom>
        </p:spPr>
        <p:txBody>
          <a:bodyPr wrap="square">
            <a:spAutoFit/>
          </a:bodyPr>
          <a:lstStyle/>
          <a:p>
            <a:pPr algn="ctr"/>
            <a:r>
              <a:rPr lang="en-GB" sz="1400" b="1" dirty="0">
                <a:solidFill>
                  <a:schemeClr val="bg1"/>
                </a:solidFill>
              </a:rPr>
              <a:t>A new class</a:t>
            </a:r>
          </a:p>
          <a:p>
            <a:pPr algn="ctr"/>
            <a:r>
              <a:rPr lang="en-GB" sz="1200" dirty="0">
                <a:solidFill>
                  <a:schemeClr val="bg1"/>
                </a:solidFill>
              </a:rPr>
              <a:t>When your child changes classes within the school we will hold a transition meeting with the next teacher and plan any additional support that will be required.</a:t>
            </a:r>
          </a:p>
        </p:txBody>
      </p:sp>
    </p:spTree>
    <p:extLst>
      <p:ext uri="{BB962C8B-B14F-4D97-AF65-F5344CB8AC3E}">
        <p14:creationId xmlns:p14="http://schemas.microsoft.com/office/powerpoint/2010/main" val="1119285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F137C0-3BAB-4C15-804C-4438E284CB11}"/>
              </a:ext>
            </a:extLst>
          </p:cNvPr>
          <p:cNvSpPr/>
          <p:nvPr/>
        </p:nvSpPr>
        <p:spPr>
          <a:xfrm>
            <a:off x="2962138" y="502996"/>
            <a:ext cx="3219729" cy="470000"/>
          </a:xfrm>
          <a:prstGeom prst="rect">
            <a:avLst/>
          </a:prstGeom>
        </p:spPr>
        <p:txBody>
          <a:bodyPr wrap="none">
            <a:spAutoFit/>
          </a:bodyPr>
          <a:lstStyle/>
          <a:p>
            <a:pPr algn="ctr">
              <a:lnSpc>
                <a:spcPct val="107000"/>
              </a:lnSpc>
              <a:spcAft>
                <a:spcPts val="800"/>
              </a:spcAft>
            </a:pPr>
            <a:r>
              <a:rPr lang="en-GB" sz="24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Who to talk to in school</a:t>
            </a: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54DD9EF0-1612-4A69-8B09-6FFFBF006961}"/>
              </a:ext>
            </a:extLst>
          </p:cNvPr>
          <p:cNvSpPr/>
          <p:nvPr/>
        </p:nvSpPr>
        <p:spPr>
          <a:xfrm>
            <a:off x="695405" y="1104173"/>
            <a:ext cx="7753190" cy="646331"/>
          </a:xfrm>
          <a:prstGeom prst="rect">
            <a:avLst/>
          </a:prstGeom>
        </p:spPr>
        <p:txBody>
          <a:bodyPr wrap="square">
            <a:spAutoFit/>
          </a:bodyPr>
          <a:lstStyle/>
          <a:p>
            <a:pPr algn="ctr"/>
            <a:r>
              <a:rPr lang="en-GB" dirty="0">
                <a:solidFill>
                  <a:schemeClr val="bg1"/>
                </a:solidFill>
              </a:rPr>
              <a:t>Your child’s class teacher is responsible for your child’s learning and progress and are the first person you should talk to about your concerns.</a:t>
            </a:r>
          </a:p>
        </p:txBody>
      </p:sp>
      <p:pic>
        <p:nvPicPr>
          <p:cNvPr id="22" name="Picture 21">
            <a:extLst>
              <a:ext uri="{FF2B5EF4-FFF2-40B4-BE49-F238E27FC236}">
                <a16:creationId xmlns:a16="http://schemas.microsoft.com/office/drawing/2014/main" id="{A3BD4824-9D95-4F1F-A0C8-4C19722991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7128" y="2000204"/>
            <a:ext cx="983449" cy="1296144"/>
          </a:xfrm>
          <a:prstGeom prst="rect">
            <a:avLst/>
          </a:prstGeom>
        </p:spPr>
      </p:pic>
      <p:sp>
        <p:nvSpPr>
          <p:cNvPr id="23" name="Rectangle 22">
            <a:extLst>
              <a:ext uri="{FF2B5EF4-FFF2-40B4-BE49-F238E27FC236}">
                <a16:creationId xmlns:a16="http://schemas.microsoft.com/office/drawing/2014/main" id="{D0655121-A6F3-4F64-B652-315450E0CCF3}"/>
              </a:ext>
            </a:extLst>
          </p:cNvPr>
          <p:cNvSpPr/>
          <p:nvPr/>
        </p:nvSpPr>
        <p:spPr>
          <a:xfrm>
            <a:off x="348914" y="3404070"/>
            <a:ext cx="2884454" cy="1169551"/>
          </a:xfrm>
          <a:prstGeom prst="rect">
            <a:avLst/>
          </a:prstGeom>
        </p:spPr>
        <p:txBody>
          <a:bodyPr wrap="square">
            <a:spAutoFit/>
          </a:bodyPr>
          <a:lstStyle/>
          <a:p>
            <a:r>
              <a:rPr lang="en-GB" sz="1400" dirty="0">
                <a:solidFill>
                  <a:schemeClr val="bg1"/>
                </a:solidFill>
              </a:rPr>
              <a:t>Mrs Carter is our school </a:t>
            </a:r>
            <a:r>
              <a:rPr lang="en-GB" sz="1400" dirty="0" err="1">
                <a:solidFill>
                  <a:schemeClr val="bg1"/>
                </a:solidFill>
              </a:rPr>
              <a:t>SENDCo</a:t>
            </a:r>
            <a:r>
              <a:rPr lang="en-GB" sz="1400" dirty="0">
                <a:solidFill>
                  <a:schemeClr val="bg1"/>
                </a:solidFill>
              </a:rPr>
              <a:t> and she holds the NASENCO qualification.  Her working days are Tuesday and Friday.  She can be contacted  via the school office via phone or email.</a:t>
            </a:r>
          </a:p>
        </p:txBody>
      </p:sp>
      <p:pic>
        <p:nvPicPr>
          <p:cNvPr id="5" name="Picture 4">
            <a:extLst>
              <a:ext uri="{FF2B5EF4-FFF2-40B4-BE49-F238E27FC236}">
                <a16:creationId xmlns:a16="http://schemas.microsoft.com/office/drawing/2014/main" id="{6EA280C3-37F6-4D4D-96A9-FE8A210A33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3423" y="1947823"/>
            <a:ext cx="983448" cy="1377860"/>
          </a:xfrm>
          <a:prstGeom prst="rect">
            <a:avLst/>
          </a:prstGeom>
        </p:spPr>
      </p:pic>
      <p:sp>
        <p:nvSpPr>
          <p:cNvPr id="6" name="Rectangle 5">
            <a:extLst>
              <a:ext uri="{FF2B5EF4-FFF2-40B4-BE49-F238E27FC236}">
                <a16:creationId xmlns:a16="http://schemas.microsoft.com/office/drawing/2014/main" id="{396B8A96-AC78-489D-970F-3660429E6386}"/>
              </a:ext>
            </a:extLst>
          </p:cNvPr>
          <p:cNvSpPr/>
          <p:nvPr/>
        </p:nvSpPr>
        <p:spPr>
          <a:xfrm>
            <a:off x="6105875" y="3429000"/>
            <a:ext cx="2718543" cy="954107"/>
          </a:xfrm>
          <a:prstGeom prst="rect">
            <a:avLst/>
          </a:prstGeom>
        </p:spPr>
        <p:txBody>
          <a:bodyPr wrap="square">
            <a:spAutoFit/>
          </a:bodyPr>
          <a:lstStyle/>
          <a:p>
            <a:r>
              <a:rPr lang="en-GB" sz="1400" dirty="0">
                <a:solidFill>
                  <a:schemeClr val="bg1"/>
                </a:solidFill>
              </a:rPr>
              <a:t>Mrs Kate Lewis is our Headteacher and is responsible for the day to day management of all aspects of the school.</a:t>
            </a:r>
          </a:p>
        </p:txBody>
      </p:sp>
      <p:sp>
        <p:nvSpPr>
          <p:cNvPr id="7" name="Rectangle 6">
            <a:extLst>
              <a:ext uri="{FF2B5EF4-FFF2-40B4-BE49-F238E27FC236}">
                <a16:creationId xmlns:a16="http://schemas.microsoft.com/office/drawing/2014/main" id="{296745EE-11FE-4F33-A1CA-ACAC7B634059}"/>
              </a:ext>
            </a:extLst>
          </p:cNvPr>
          <p:cNvSpPr/>
          <p:nvPr/>
        </p:nvSpPr>
        <p:spPr>
          <a:xfrm>
            <a:off x="3068960" y="1989992"/>
            <a:ext cx="3006080" cy="954107"/>
          </a:xfrm>
          <a:prstGeom prst="rect">
            <a:avLst/>
          </a:prstGeom>
        </p:spPr>
        <p:txBody>
          <a:bodyPr wrap="square">
            <a:spAutoFit/>
          </a:bodyPr>
          <a:lstStyle/>
          <a:p>
            <a:r>
              <a:rPr lang="en-GB" sz="1400" dirty="0">
                <a:solidFill>
                  <a:schemeClr val="bg1"/>
                </a:solidFill>
              </a:rPr>
              <a:t>Mrs Janis Dean is our SEND Governor and is responsible for supporting and developing the awareness of SEND within the governing body.</a:t>
            </a:r>
          </a:p>
        </p:txBody>
      </p:sp>
      <p:pic>
        <p:nvPicPr>
          <p:cNvPr id="16" name="Picture 15">
            <a:extLst>
              <a:ext uri="{FF2B5EF4-FFF2-40B4-BE49-F238E27FC236}">
                <a16:creationId xmlns:a16="http://schemas.microsoft.com/office/drawing/2014/main" id="{E60A62EA-7C99-4F23-802C-6573AB5DB0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
        <p:nvSpPr>
          <p:cNvPr id="8" name="Rectangle 7">
            <a:extLst>
              <a:ext uri="{FF2B5EF4-FFF2-40B4-BE49-F238E27FC236}">
                <a16:creationId xmlns:a16="http://schemas.microsoft.com/office/drawing/2014/main" id="{1EDDC4B5-24D4-476A-B657-3EE3331220F8}"/>
              </a:ext>
            </a:extLst>
          </p:cNvPr>
          <p:cNvSpPr/>
          <p:nvPr/>
        </p:nvSpPr>
        <p:spPr>
          <a:xfrm>
            <a:off x="1791141" y="4842192"/>
            <a:ext cx="5821872" cy="1384995"/>
          </a:xfrm>
          <a:prstGeom prst="rect">
            <a:avLst/>
          </a:prstGeom>
        </p:spPr>
        <p:txBody>
          <a:bodyPr wrap="square">
            <a:spAutoFit/>
          </a:bodyPr>
          <a:lstStyle/>
          <a:p>
            <a:pPr algn="ctr"/>
            <a:r>
              <a:rPr lang="en-GB" sz="1400" b="1" dirty="0">
                <a:solidFill>
                  <a:schemeClr val="bg1"/>
                </a:solidFill>
              </a:rPr>
              <a:t>Got a Concern About SEND?</a:t>
            </a:r>
          </a:p>
          <a:p>
            <a:r>
              <a:rPr lang="en-GB" sz="1400" dirty="0">
                <a:solidFill>
                  <a:schemeClr val="bg1"/>
                </a:solidFill>
              </a:rPr>
              <a:t>If you have concerns about your child’s SEND support:</a:t>
            </a:r>
          </a:p>
          <a:p>
            <a:pPr>
              <a:buFont typeface="Arial" panose="020B0604020202020204" pitchFamily="34" charset="0"/>
              <a:buChar char="•"/>
            </a:pPr>
            <a:r>
              <a:rPr lang="en-GB" sz="1400" b="1" dirty="0">
                <a:solidFill>
                  <a:schemeClr val="bg1"/>
                </a:solidFill>
              </a:rPr>
              <a:t> Talk to your child’s class teacher</a:t>
            </a:r>
            <a:r>
              <a:rPr lang="en-GB" sz="1400" dirty="0">
                <a:solidFill>
                  <a:schemeClr val="bg1"/>
                </a:solidFill>
              </a:rPr>
              <a:t> first.</a:t>
            </a:r>
          </a:p>
          <a:p>
            <a:pPr>
              <a:buFont typeface="Arial" panose="020B0604020202020204" pitchFamily="34" charset="0"/>
              <a:buChar char="•"/>
            </a:pPr>
            <a:r>
              <a:rPr lang="en-GB" sz="1400" dirty="0">
                <a:solidFill>
                  <a:schemeClr val="bg1"/>
                </a:solidFill>
              </a:rPr>
              <a:t> Contact the </a:t>
            </a:r>
            <a:r>
              <a:rPr lang="en-GB" sz="1400" b="1" dirty="0">
                <a:solidFill>
                  <a:schemeClr val="bg1"/>
                </a:solidFill>
              </a:rPr>
              <a:t>SENDCO</a:t>
            </a:r>
            <a:r>
              <a:rPr lang="en-GB" sz="1400" dirty="0">
                <a:solidFill>
                  <a:schemeClr val="bg1"/>
                </a:solidFill>
              </a:rPr>
              <a:t> for extra guidance.</a:t>
            </a:r>
          </a:p>
          <a:p>
            <a:pPr>
              <a:buFont typeface="Arial" panose="020B0604020202020204" pitchFamily="34" charset="0"/>
              <a:buChar char="•"/>
            </a:pPr>
            <a:r>
              <a:rPr lang="en-GB" sz="1400" b="1" dirty="0">
                <a:solidFill>
                  <a:schemeClr val="bg1"/>
                </a:solidFill>
              </a:rPr>
              <a:t> Headteacher or Key Stage Leads</a:t>
            </a:r>
            <a:r>
              <a:rPr lang="en-GB" sz="1400" dirty="0">
                <a:solidFill>
                  <a:schemeClr val="bg1"/>
                </a:solidFill>
              </a:rPr>
              <a:t> are also available via the school office.</a:t>
            </a:r>
          </a:p>
          <a:p>
            <a:pPr>
              <a:buFont typeface="Arial" panose="020B0604020202020204" pitchFamily="34" charset="0"/>
              <a:buChar char="•"/>
            </a:pPr>
            <a:r>
              <a:rPr lang="en-GB" sz="1400" dirty="0">
                <a:solidFill>
                  <a:schemeClr val="bg1"/>
                </a:solidFill>
              </a:rPr>
              <a:t> If needed, you can refer to our </a:t>
            </a:r>
            <a:r>
              <a:rPr lang="en-GB" sz="1400" b="1" dirty="0">
                <a:solidFill>
                  <a:schemeClr val="bg1"/>
                </a:solidFill>
              </a:rPr>
              <a:t>Complaints Policy</a:t>
            </a:r>
            <a:r>
              <a:rPr lang="en-GB" sz="1400" dirty="0">
                <a:solidFill>
                  <a:schemeClr val="bg1"/>
                </a:solidFill>
              </a:rPr>
              <a:t> on the website.</a:t>
            </a:r>
          </a:p>
        </p:txBody>
      </p:sp>
    </p:spTree>
    <p:extLst>
      <p:ext uri="{BB962C8B-B14F-4D97-AF65-F5344CB8AC3E}">
        <p14:creationId xmlns:p14="http://schemas.microsoft.com/office/powerpoint/2010/main" val="2458456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7225C-DDAD-4A4F-89D4-552D74FE33D7}"/>
              </a:ext>
            </a:extLst>
          </p:cNvPr>
          <p:cNvSpPr/>
          <p:nvPr/>
        </p:nvSpPr>
        <p:spPr>
          <a:xfrm>
            <a:off x="539552" y="404664"/>
            <a:ext cx="8136904" cy="3170099"/>
          </a:xfrm>
          <a:prstGeom prst="rect">
            <a:avLst/>
          </a:prstGeom>
        </p:spPr>
        <p:txBody>
          <a:bodyPr wrap="square">
            <a:spAutoFit/>
          </a:bodyPr>
          <a:lstStyle/>
          <a:p>
            <a:pPr algn="ctr"/>
            <a:r>
              <a:rPr lang="en-GB" sz="2400" b="1" dirty="0">
                <a:solidFill>
                  <a:schemeClr val="bg1"/>
                </a:solidFill>
              </a:rPr>
              <a:t>External Support Services</a:t>
            </a:r>
          </a:p>
          <a:p>
            <a:pPr algn="ctr"/>
            <a:endParaRPr lang="en-GB" sz="1200" b="1" dirty="0">
              <a:solidFill>
                <a:schemeClr val="bg1"/>
              </a:solidFill>
            </a:endParaRPr>
          </a:p>
          <a:p>
            <a:r>
              <a:rPr lang="en-GB" sz="1400" dirty="0">
                <a:solidFill>
                  <a:schemeClr val="bg1"/>
                </a:solidFill>
              </a:rPr>
              <a:t>Our schools are supported by services from Somerset’s  Support Services for Education who will provide advice through the Inclusion Advice Line. In addition the schools are able to use some of their budget to fund support from the Educational Psychology Service.  </a:t>
            </a:r>
          </a:p>
          <a:p>
            <a:endParaRPr lang="en-GB" sz="1400" b="1" dirty="0">
              <a:solidFill>
                <a:schemeClr val="bg1"/>
              </a:solidFill>
            </a:endParaRPr>
          </a:p>
          <a:p>
            <a:r>
              <a:rPr lang="en-GB" sz="1400" dirty="0">
                <a:solidFill>
                  <a:schemeClr val="bg1"/>
                </a:solidFill>
              </a:rPr>
              <a:t>Our school works in partnership with Taunton Deane Partnership College who can provide support to individuals with social, emotional and mental health needs as well as staff training.</a:t>
            </a:r>
          </a:p>
          <a:p>
            <a:endParaRPr lang="en-GB" sz="1400" b="1" dirty="0">
              <a:solidFill>
                <a:schemeClr val="bg1"/>
              </a:solidFill>
            </a:endParaRPr>
          </a:p>
          <a:p>
            <a:r>
              <a:rPr lang="en-GB" sz="1400" dirty="0">
                <a:solidFill>
                  <a:schemeClr val="bg1"/>
                </a:solidFill>
              </a:rPr>
              <a:t>In addition we are supported by professionals from NHS Somerset Partnership Trust, who provide specialist support for individual pupils.  These services include Occupational Therapists (OT), Speech and Language Therapists (SALT), Physiotherapists (PT) and the Child and Adolescent Mental Health Service (CAHMS)</a:t>
            </a:r>
          </a:p>
          <a:p>
            <a:r>
              <a:rPr lang="en-GB" sz="1200" b="1" dirty="0">
                <a:solidFill>
                  <a:schemeClr val="bg1"/>
                </a:solidFill>
              </a:rPr>
              <a:t> </a:t>
            </a:r>
          </a:p>
          <a:p>
            <a:endParaRPr lang="en-GB" sz="1200" b="1" dirty="0">
              <a:solidFill>
                <a:schemeClr val="bg1"/>
              </a:solidFill>
            </a:endParaRPr>
          </a:p>
        </p:txBody>
      </p:sp>
      <p:pic>
        <p:nvPicPr>
          <p:cNvPr id="3" name="Picture 2">
            <a:extLst>
              <a:ext uri="{FF2B5EF4-FFF2-40B4-BE49-F238E27FC236}">
                <a16:creationId xmlns:a16="http://schemas.microsoft.com/office/drawing/2014/main" id="{F05779BD-A35E-4696-A53F-ECAF037020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8224" y="4053395"/>
            <a:ext cx="1545661" cy="1545661"/>
          </a:xfrm>
          <a:prstGeom prst="rect">
            <a:avLst/>
          </a:prstGeom>
        </p:spPr>
      </p:pic>
      <p:pic>
        <p:nvPicPr>
          <p:cNvPr id="4" name="Picture 3">
            <a:extLst>
              <a:ext uri="{FF2B5EF4-FFF2-40B4-BE49-F238E27FC236}">
                <a16:creationId xmlns:a16="http://schemas.microsoft.com/office/drawing/2014/main" id="{4F6B065D-54BE-4F63-9B5E-D816DD519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9912" y="4162530"/>
            <a:ext cx="1994716" cy="1327393"/>
          </a:xfrm>
          <a:prstGeom prst="rect">
            <a:avLst/>
          </a:prstGeom>
        </p:spPr>
      </p:pic>
      <p:pic>
        <p:nvPicPr>
          <p:cNvPr id="5" name="Picture 4">
            <a:extLst>
              <a:ext uri="{FF2B5EF4-FFF2-40B4-BE49-F238E27FC236}">
                <a16:creationId xmlns:a16="http://schemas.microsoft.com/office/drawing/2014/main" id="{AF6EB35B-9C20-4CB6-B249-00F8859204F4}"/>
              </a:ext>
            </a:extLst>
          </p:cNvPr>
          <p:cNvPicPr>
            <a:picLocks noChangeAspect="1"/>
          </p:cNvPicPr>
          <p:nvPr/>
        </p:nvPicPr>
        <p:blipFill>
          <a:blip r:embed="rId4"/>
          <a:stretch>
            <a:fillRect/>
          </a:stretch>
        </p:blipFill>
        <p:spPr>
          <a:xfrm>
            <a:off x="578067" y="4298496"/>
            <a:ext cx="2609738" cy="1055462"/>
          </a:xfrm>
          <a:prstGeom prst="rect">
            <a:avLst/>
          </a:prstGeom>
        </p:spPr>
      </p:pic>
      <p:pic>
        <p:nvPicPr>
          <p:cNvPr id="6" name="Picture 5">
            <a:extLst>
              <a:ext uri="{FF2B5EF4-FFF2-40B4-BE49-F238E27FC236}">
                <a16:creationId xmlns:a16="http://schemas.microsoft.com/office/drawing/2014/main" id="{34044A0C-BF5D-4F75-A7C6-DFB5E4815D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spTree>
    <p:extLst>
      <p:ext uri="{BB962C8B-B14F-4D97-AF65-F5344CB8AC3E}">
        <p14:creationId xmlns:p14="http://schemas.microsoft.com/office/powerpoint/2010/main" val="2764222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77225C-DDAD-4A4F-89D4-552D74FE33D7}"/>
              </a:ext>
            </a:extLst>
          </p:cNvPr>
          <p:cNvSpPr/>
          <p:nvPr/>
        </p:nvSpPr>
        <p:spPr>
          <a:xfrm>
            <a:off x="539552" y="404664"/>
            <a:ext cx="8136904" cy="4431983"/>
          </a:xfrm>
          <a:prstGeom prst="rect">
            <a:avLst/>
          </a:prstGeom>
        </p:spPr>
        <p:txBody>
          <a:bodyPr wrap="square">
            <a:spAutoFit/>
          </a:bodyPr>
          <a:lstStyle/>
          <a:p>
            <a:pPr algn="ctr"/>
            <a:r>
              <a:rPr lang="en-GB" sz="2400" b="1" dirty="0">
                <a:solidFill>
                  <a:schemeClr val="bg1"/>
                </a:solidFill>
              </a:rPr>
              <a:t>Support for Families</a:t>
            </a:r>
          </a:p>
          <a:p>
            <a:pPr algn="ctr"/>
            <a:endParaRPr lang="en-GB" sz="2400" b="1" dirty="0">
              <a:solidFill>
                <a:schemeClr val="bg1"/>
              </a:solidFill>
            </a:endParaRPr>
          </a:p>
          <a:p>
            <a:pPr algn="ctr"/>
            <a:endParaRPr lang="en-GB" sz="1200" b="1" dirty="0">
              <a:solidFill>
                <a:schemeClr val="bg1"/>
              </a:solidFill>
            </a:endParaRPr>
          </a:p>
          <a:p>
            <a:r>
              <a:rPr lang="en-GB" sz="1400" dirty="0">
                <a:solidFill>
                  <a:schemeClr val="bg1"/>
                </a:solidFill>
              </a:rPr>
              <a:t>We value parents and carers as partners in their child’s learning and development. We involve families in discussions about additional needs, share progress and strategies, and work together to plan and review support. By listening to parents’ insights and collaborating closely, we ensure that provision is personalised, effective, and meets the needs of every child. Please do reach out to your child’s class teacher if you have any questions or concerns.</a:t>
            </a:r>
          </a:p>
          <a:p>
            <a:endParaRPr lang="en-GB" sz="1400" dirty="0">
              <a:solidFill>
                <a:schemeClr val="bg1"/>
              </a:solidFill>
            </a:endParaRPr>
          </a:p>
          <a:p>
            <a:r>
              <a:rPr lang="en-GB" sz="1400" dirty="0">
                <a:solidFill>
                  <a:schemeClr val="bg1"/>
                </a:solidFill>
              </a:rPr>
              <a:t>In addition to class teachers, </a:t>
            </a:r>
            <a:r>
              <a:rPr lang="en-GB" sz="1400" dirty="0" err="1">
                <a:solidFill>
                  <a:schemeClr val="bg1"/>
                </a:solidFill>
              </a:rPr>
              <a:t>Tean</a:t>
            </a:r>
            <a:r>
              <a:rPr lang="en-GB" sz="1400" dirty="0">
                <a:solidFill>
                  <a:schemeClr val="bg1"/>
                </a:solidFill>
              </a:rPr>
              <a:t>, our Parent and Family Support Advisor (PFSA), is available to provide guidance and support to families. The PFSA can help with a wide range of concerns, including accessing services, understanding additional needs, and offering practical advice to support your child’s learning and wellbeing.</a:t>
            </a:r>
          </a:p>
          <a:p>
            <a:endParaRPr lang="en-GB" sz="1400" dirty="0">
              <a:solidFill>
                <a:schemeClr val="bg1"/>
              </a:solidFill>
            </a:endParaRPr>
          </a:p>
          <a:p>
            <a:r>
              <a:rPr lang="en-GB" sz="1400" dirty="0">
                <a:solidFill>
                  <a:schemeClr val="bg1"/>
                </a:solidFill>
              </a:rPr>
              <a:t>External organisations available to support parents and carers of children with additional needs includes Somerset Parent Forum, SENDIAS, and local training and support opportunities through Young Somerset and Wise Up Parent workshops. A wealth of information, guidance, and signposting to services is also available on our school website, helping families access the right support and resources for their child.</a:t>
            </a:r>
          </a:p>
          <a:p>
            <a:endParaRPr lang="en-GB" sz="1200" b="1" dirty="0">
              <a:solidFill>
                <a:schemeClr val="bg1"/>
              </a:solidFill>
            </a:endParaRPr>
          </a:p>
        </p:txBody>
      </p:sp>
      <p:pic>
        <p:nvPicPr>
          <p:cNvPr id="6" name="Picture 5">
            <a:extLst>
              <a:ext uri="{FF2B5EF4-FFF2-40B4-BE49-F238E27FC236}">
                <a16:creationId xmlns:a16="http://schemas.microsoft.com/office/drawing/2014/main" id="{34044A0C-BF5D-4F75-A7C6-DFB5E4815D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7086" y="116632"/>
            <a:ext cx="562172" cy="595696"/>
          </a:xfrm>
          <a:prstGeom prst="rect">
            <a:avLst/>
          </a:prstGeom>
        </p:spPr>
      </p:pic>
      <p:pic>
        <p:nvPicPr>
          <p:cNvPr id="7" name="Picture 6">
            <a:extLst>
              <a:ext uri="{FF2B5EF4-FFF2-40B4-BE49-F238E27FC236}">
                <a16:creationId xmlns:a16="http://schemas.microsoft.com/office/drawing/2014/main" id="{3F7C46AB-213D-40E8-ABB9-EB861578D6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423" y="5070353"/>
            <a:ext cx="1830184" cy="1256141"/>
          </a:xfrm>
          <a:prstGeom prst="rect">
            <a:avLst/>
          </a:prstGeom>
        </p:spPr>
      </p:pic>
      <p:pic>
        <p:nvPicPr>
          <p:cNvPr id="8" name="Picture 7">
            <a:extLst>
              <a:ext uri="{FF2B5EF4-FFF2-40B4-BE49-F238E27FC236}">
                <a16:creationId xmlns:a16="http://schemas.microsoft.com/office/drawing/2014/main" id="{8B2094D4-E462-4496-8749-504F41D5C7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8461" y="5042396"/>
            <a:ext cx="1974200" cy="1210659"/>
          </a:xfrm>
          <a:prstGeom prst="rect">
            <a:avLst/>
          </a:prstGeom>
        </p:spPr>
      </p:pic>
      <p:pic>
        <p:nvPicPr>
          <p:cNvPr id="9" name="Picture 8">
            <a:extLst>
              <a:ext uri="{FF2B5EF4-FFF2-40B4-BE49-F238E27FC236}">
                <a16:creationId xmlns:a16="http://schemas.microsoft.com/office/drawing/2014/main" id="{9B185B5B-9A26-4ADD-8541-020452C4B39C}"/>
              </a:ext>
            </a:extLst>
          </p:cNvPr>
          <p:cNvPicPr>
            <a:picLocks noChangeAspect="1"/>
          </p:cNvPicPr>
          <p:nvPr/>
        </p:nvPicPr>
        <p:blipFill>
          <a:blip r:embed="rId5"/>
          <a:stretch>
            <a:fillRect/>
          </a:stretch>
        </p:blipFill>
        <p:spPr>
          <a:xfrm>
            <a:off x="4928370" y="5033032"/>
            <a:ext cx="1284896" cy="1330785"/>
          </a:xfrm>
          <a:prstGeom prst="rect">
            <a:avLst/>
          </a:prstGeom>
        </p:spPr>
      </p:pic>
      <p:pic>
        <p:nvPicPr>
          <p:cNvPr id="11" name="Picture 10">
            <a:extLst>
              <a:ext uri="{FF2B5EF4-FFF2-40B4-BE49-F238E27FC236}">
                <a16:creationId xmlns:a16="http://schemas.microsoft.com/office/drawing/2014/main" id="{161EA380-E57C-48C8-AAD4-9216FB0EE04C}"/>
              </a:ext>
            </a:extLst>
          </p:cNvPr>
          <p:cNvPicPr>
            <a:picLocks noChangeAspect="1"/>
          </p:cNvPicPr>
          <p:nvPr/>
        </p:nvPicPr>
        <p:blipFill>
          <a:blip r:embed="rId6"/>
          <a:stretch>
            <a:fillRect/>
          </a:stretch>
        </p:blipFill>
        <p:spPr>
          <a:xfrm>
            <a:off x="6663531" y="5170171"/>
            <a:ext cx="2190224" cy="872796"/>
          </a:xfrm>
          <a:prstGeom prst="rect">
            <a:avLst/>
          </a:prstGeom>
        </p:spPr>
      </p:pic>
      <p:pic>
        <p:nvPicPr>
          <p:cNvPr id="12" name="Picture 11">
            <a:extLst>
              <a:ext uri="{FF2B5EF4-FFF2-40B4-BE49-F238E27FC236}">
                <a16:creationId xmlns:a16="http://schemas.microsoft.com/office/drawing/2014/main" id="{52734AEC-E9F9-4E32-9A21-F7FA5A2761FE}"/>
              </a:ext>
            </a:extLst>
          </p:cNvPr>
          <p:cNvPicPr>
            <a:picLocks noChangeAspect="1"/>
          </p:cNvPicPr>
          <p:nvPr/>
        </p:nvPicPr>
        <p:blipFill>
          <a:blip r:embed="rId7"/>
          <a:stretch>
            <a:fillRect/>
          </a:stretch>
        </p:blipFill>
        <p:spPr>
          <a:xfrm>
            <a:off x="602791" y="178372"/>
            <a:ext cx="1268418" cy="1067912"/>
          </a:xfrm>
          <a:prstGeom prst="rect">
            <a:avLst/>
          </a:prstGeom>
        </p:spPr>
      </p:pic>
    </p:spTree>
    <p:extLst>
      <p:ext uri="{BB962C8B-B14F-4D97-AF65-F5344CB8AC3E}">
        <p14:creationId xmlns:p14="http://schemas.microsoft.com/office/powerpoint/2010/main" val="256391784"/>
      </p:ext>
    </p:extLst>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297d15f-a6e0-4acc-8653-8da89ec45c8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DF0BA7AD84FD548BF656F0774EAF709" ma:contentTypeVersion="17" ma:contentTypeDescription="Create a new document." ma:contentTypeScope="" ma:versionID="7b2ae8005045f63c5dccbff9969dbf01">
  <xsd:schema xmlns:xsd="http://www.w3.org/2001/XMLSchema" xmlns:xs="http://www.w3.org/2001/XMLSchema" xmlns:p="http://schemas.microsoft.com/office/2006/metadata/properties" xmlns:ns3="864cfa55-e8d5-4760-bc46-c6b21da33ec1" xmlns:ns4="5297d15f-a6e0-4acc-8653-8da89ec45c88" targetNamespace="http://schemas.microsoft.com/office/2006/metadata/properties" ma:root="true" ma:fieldsID="3f22686a772861351272e986684bf5d7" ns3:_="" ns4:_="">
    <xsd:import namespace="864cfa55-e8d5-4760-bc46-c6b21da33ec1"/>
    <xsd:import namespace="5297d15f-a6e0-4acc-8653-8da89ec45c8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_activity" minOccurs="0"/>
                <xsd:element ref="ns4:MediaServiceDateTaken" minOccurs="0"/>
                <xsd:element ref="ns4:MediaServiceAutoTags" minOccurs="0"/>
                <xsd:element ref="ns4:MediaLengthInSeconds" minOccurs="0"/>
                <xsd:element ref="ns4:MediaServiceObjectDetectorVersions" minOccurs="0"/>
                <xsd:element ref="ns4:MediaServiceSearchProperties" minOccurs="0"/>
                <xsd:element ref="ns4:MediaServiceSystemTags" minOccurs="0"/>
                <xsd:element ref="ns4:MediaServiceGenerationTime" minOccurs="0"/>
                <xsd:element ref="ns4:MediaServiceEventHashCode" minOccurs="0"/>
                <xsd:element ref="ns4:MediaServiceOCR" minOccurs="0"/>
                <xsd:element ref="ns4:MediaServiceBillingMetadata"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4cfa55-e8d5-4760-bc46-c6b21da33ec1"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297d15f-a6e0-4acc-8653-8da89ec45c8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_activity" ma:index="13" nillable="true" ma:displayName="_activity" ma:hidden="true" ma:internalName="_activity">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8AE466-06AF-4F68-858F-2FC369BA1B7A}">
  <ds:schemaRefs>
    <ds:schemaRef ds:uri="http://schemas.microsoft.com/sharepoint/v3/contenttype/forms"/>
  </ds:schemaRefs>
</ds:datastoreItem>
</file>

<file path=customXml/itemProps2.xml><?xml version="1.0" encoding="utf-8"?>
<ds:datastoreItem xmlns:ds="http://schemas.openxmlformats.org/officeDocument/2006/customXml" ds:itemID="{2203C7C0-35C2-4E73-B469-485F1FDF1DA8}">
  <ds:schemaRefs>
    <ds:schemaRef ds:uri="http://schemas.microsoft.com/office/2006/documentManagement/types"/>
    <ds:schemaRef ds:uri="5297d15f-a6e0-4acc-8653-8da89ec45c88"/>
    <ds:schemaRef ds:uri="http://schemas.microsoft.com/office/infopath/2007/PartnerControls"/>
    <ds:schemaRef ds:uri="864cfa55-e8d5-4760-bc46-c6b21da33ec1"/>
    <ds:schemaRef ds:uri="http://purl.org/dc/elements/1.1/"/>
    <ds:schemaRef ds:uri="http://www.w3.org/XML/1998/namespace"/>
    <ds:schemaRef ds:uri="http://purl.org/dc/term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4F37EA45-5E90-4B5D-A2D3-7681670085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4cfa55-e8d5-4760-bc46-c6b21da33ec1"/>
    <ds:schemaRef ds:uri="5297d15f-a6e0-4acc-8653-8da89ec45c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8124</TotalTime>
  <Words>2404</Words>
  <Application>Microsoft Office PowerPoint</Application>
  <PresentationFormat>On-screen Show (4:3)</PresentationFormat>
  <Paragraphs>113</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Comic Sans MS</vt:lpstr>
      <vt:lpstr>Symbol</vt:lpstr>
      <vt:lpstr>Times New Roman</vt:lpstr>
      <vt:lpstr>Theme84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Untitled Presentation</dc:title>
  <dc:subject/>
  <dc:creator>Unknown Creator</dc:creator>
  <cp:keywords/>
  <dc:description/>
  <cp:lastModifiedBy>Kate Lewis</cp:lastModifiedBy>
  <cp:revision>88</cp:revision>
  <cp:lastPrinted>2025-11-17T16:01:39Z</cp:lastPrinted>
  <dcterms:created xsi:type="dcterms:W3CDTF">2022-11-22T21:28:05Z</dcterms:created>
  <dcterms:modified xsi:type="dcterms:W3CDTF">2026-01-26T09:54:07Z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0x0101000DF0BA7AD84FD548BF656F0774EAF709</vt:lpwstr>
  </property>
</Properties>
</file>